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71" r:id="rId2"/>
    <p:sldId id="257" r:id="rId3"/>
    <p:sldId id="258" r:id="rId4"/>
    <p:sldId id="273" r:id="rId5"/>
    <p:sldId id="259" r:id="rId6"/>
    <p:sldId id="261" r:id="rId7"/>
    <p:sldId id="260" r:id="rId8"/>
    <p:sldId id="274" r:id="rId9"/>
    <p:sldId id="263" r:id="rId10"/>
    <p:sldId id="264" r:id="rId11"/>
    <p:sldId id="265" r:id="rId12"/>
    <p:sldId id="266" r:id="rId13"/>
    <p:sldId id="277" r:id="rId14"/>
    <p:sldId id="278" r:id="rId15"/>
    <p:sldId id="279" r:id="rId16"/>
    <p:sldId id="270" r:id="rId17"/>
    <p:sldId id="276" r:id="rId18"/>
    <p:sldId id="267" r:id="rId19"/>
    <p:sldId id="269" r:id="rId20"/>
    <p:sldId id="275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02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44" autoAdjust="0"/>
    <p:restoredTop sz="94660"/>
  </p:normalViewPr>
  <p:slideViewPr>
    <p:cSldViewPr snapToGrid="0" snapToObjects="1">
      <p:cViewPr>
        <p:scale>
          <a:sx n="112" d="100"/>
          <a:sy n="112" d="100"/>
        </p:scale>
        <p:origin x="-1256" y="-2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442D1F-C458-1945-BE5C-F9D382D7C578}" type="doc">
      <dgm:prSet loTypeId="urn:microsoft.com/office/officeart/2005/8/layout/radial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0EBA73-99D6-7F4A-9321-EEAC760B9BE1}">
      <dgm:prSet phldrT="[Text]" custT="1"/>
      <dgm:spPr>
        <a:solidFill>
          <a:srgbClr val="FC0280"/>
        </a:solidFill>
      </dgm:spPr>
      <dgm:t>
        <a:bodyPr/>
        <a:lstStyle/>
        <a:p>
          <a:r>
            <a:rPr lang="en-US" sz="2000" dirty="0" smtClean="0"/>
            <a:t>Technical Service Design</a:t>
          </a:r>
          <a:endParaRPr lang="en-US" sz="2000" dirty="0"/>
        </a:p>
      </dgm:t>
    </dgm:pt>
    <dgm:pt modelId="{77EA9C83-125F-5A46-A0B8-D39C17212635}" type="parTrans" cxnId="{F2BEA0D3-B63E-FD49-B96B-945494B7057D}">
      <dgm:prSet/>
      <dgm:spPr/>
      <dgm:t>
        <a:bodyPr/>
        <a:lstStyle/>
        <a:p>
          <a:endParaRPr lang="en-US"/>
        </a:p>
      </dgm:t>
    </dgm:pt>
    <dgm:pt modelId="{4ABCC454-AC80-F64D-9DF2-2AA651E7802E}" type="sibTrans" cxnId="{F2BEA0D3-B63E-FD49-B96B-945494B7057D}">
      <dgm:prSet/>
      <dgm:spPr/>
      <dgm:t>
        <a:bodyPr/>
        <a:lstStyle/>
        <a:p>
          <a:endParaRPr lang="en-US"/>
        </a:p>
      </dgm:t>
    </dgm:pt>
    <dgm:pt modelId="{9EFDDCE7-5B67-F74D-8F58-096D1ABC6058}">
      <dgm:prSet phldrT="[Text]" custT="1"/>
      <dgm:spPr>
        <a:solidFill>
          <a:srgbClr val="FC0280"/>
        </a:solidFill>
      </dgm:spPr>
      <dgm:t>
        <a:bodyPr/>
        <a:lstStyle/>
        <a:p>
          <a:r>
            <a:rPr lang="en-US" sz="1800" dirty="0" smtClean="0"/>
            <a:t>Financial Modeling</a:t>
          </a:r>
          <a:endParaRPr lang="en-US" sz="1800" dirty="0"/>
        </a:p>
      </dgm:t>
    </dgm:pt>
    <dgm:pt modelId="{7768531A-5347-394A-8F48-98D70F49A6A0}" type="parTrans" cxnId="{3905D202-6F1C-A146-9B9B-B199BA347CE8}">
      <dgm:prSet/>
      <dgm:spPr/>
      <dgm:t>
        <a:bodyPr/>
        <a:lstStyle/>
        <a:p>
          <a:endParaRPr lang="en-US"/>
        </a:p>
      </dgm:t>
    </dgm:pt>
    <dgm:pt modelId="{9ADC63AB-6B78-1048-A006-1112AE8796FC}" type="sibTrans" cxnId="{3905D202-6F1C-A146-9B9B-B199BA347CE8}">
      <dgm:prSet/>
      <dgm:spPr/>
      <dgm:t>
        <a:bodyPr/>
        <a:lstStyle/>
        <a:p>
          <a:endParaRPr lang="en-US"/>
        </a:p>
      </dgm:t>
    </dgm:pt>
    <dgm:pt modelId="{F6779FC2-2918-3A44-B989-52B8CE0AECEF}">
      <dgm:prSet phldrT="[Text]" custT="1"/>
      <dgm:spPr>
        <a:solidFill>
          <a:srgbClr val="FC0280"/>
        </a:solidFill>
      </dgm:spPr>
      <dgm:t>
        <a:bodyPr/>
        <a:lstStyle/>
        <a:p>
          <a:r>
            <a:rPr lang="en-US" sz="1800" dirty="0" smtClean="0"/>
            <a:t>State Aid</a:t>
          </a:r>
          <a:endParaRPr lang="en-US" sz="1800" dirty="0"/>
        </a:p>
      </dgm:t>
    </dgm:pt>
    <dgm:pt modelId="{06753179-A77B-2E4E-9C2E-0D512776BD6B}" type="parTrans" cxnId="{798F8512-788B-9E45-99A8-87ECBDB019B6}">
      <dgm:prSet/>
      <dgm:spPr/>
      <dgm:t>
        <a:bodyPr/>
        <a:lstStyle/>
        <a:p>
          <a:endParaRPr lang="en-US"/>
        </a:p>
      </dgm:t>
    </dgm:pt>
    <dgm:pt modelId="{A970CB5B-7D09-2F4E-B681-BA26218E3406}" type="sibTrans" cxnId="{798F8512-788B-9E45-99A8-87ECBDB019B6}">
      <dgm:prSet/>
      <dgm:spPr/>
      <dgm:t>
        <a:bodyPr/>
        <a:lstStyle/>
        <a:p>
          <a:endParaRPr lang="en-US"/>
        </a:p>
      </dgm:t>
    </dgm:pt>
    <dgm:pt modelId="{D2544E08-5F48-C34C-B79E-13CA5E49A15F}">
      <dgm:prSet phldrT="[Text]" custT="1"/>
      <dgm:spPr>
        <a:solidFill>
          <a:srgbClr val="FC0280"/>
        </a:solidFill>
      </dgm:spPr>
      <dgm:t>
        <a:bodyPr/>
        <a:lstStyle/>
        <a:p>
          <a:r>
            <a:rPr lang="en-US" sz="1800" dirty="0" smtClean="0"/>
            <a:t>Audit Control</a:t>
          </a:r>
          <a:endParaRPr lang="en-US" sz="1800" dirty="0"/>
        </a:p>
      </dgm:t>
    </dgm:pt>
    <dgm:pt modelId="{522ACF9B-404B-8E48-822B-A9FD12ADB187}" type="parTrans" cxnId="{FE1F7417-CEF3-F745-8DE1-BA48605C2E1A}">
      <dgm:prSet/>
      <dgm:spPr/>
      <dgm:t>
        <a:bodyPr/>
        <a:lstStyle/>
        <a:p>
          <a:endParaRPr lang="en-US"/>
        </a:p>
      </dgm:t>
    </dgm:pt>
    <dgm:pt modelId="{40F7A973-8168-CD4E-A7FD-A0E30886C55A}" type="sibTrans" cxnId="{FE1F7417-CEF3-F745-8DE1-BA48605C2E1A}">
      <dgm:prSet/>
      <dgm:spPr/>
      <dgm:t>
        <a:bodyPr/>
        <a:lstStyle/>
        <a:p>
          <a:endParaRPr lang="en-US"/>
        </a:p>
      </dgm:t>
    </dgm:pt>
    <dgm:pt modelId="{518FDEE3-D855-AC4E-B9F3-2C8A8265404F}">
      <dgm:prSet phldrT="[Text]" custT="1"/>
      <dgm:spPr>
        <a:solidFill>
          <a:srgbClr val="FC0280"/>
        </a:solidFill>
      </dgm:spPr>
      <dgm:t>
        <a:bodyPr/>
        <a:lstStyle/>
        <a:p>
          <a:r>
            <a:rPr lang="en-US" sz="1400" dirty="0" smtClean="0"/>
            <a:t>Procurement</a:t>
          </a:r>
          <a:endParaRPr lang="en-US" sz="1400" dirty="0"/>
        </a:p>
      </dgm:t>
    </dgm:pt>
    <dgm:pt modelId="{ECAF0EDB-8C94-B044-A070-E472BBA88FA8}" type="parTrans" cxnId="{131A8BF8-A9DA-EE46-9DB6-2781632A4389}">
      <dgm:prSet/>
      <dgm:spPr/>
      <dgm:t>
        <a:bodyPr/>
        <a:lstStyle/>
        <a:p>
          <a:endParaRPr lang="en-US"/>
        </a:p>
      </dgm:t>
    </dgm:pt>
    <dgm:pt modelId="{488614CC-1DE1-0E4C-A9C2-565353529A6A}" type="sibTrans" cxnId="{131A8BF8-A9DA-EE46-9DB6-2781632A4389}">
      <dgm:prSet/>
      <dgm:spPr/>
      <dgm:t>
        <a:bodyPr/>
        <a:lstStyle/>
        <a:p>
          <a:endParaRPr lang="en-US"/>
        </a:p>
      </dgm:t>
    </dgm:pt>
    <dgm:pt modelId="{C3BA50EE-06C4-9D4D-8DCF-DA7E21C7CFE3}">
      <dgm:prSet phldrT="[Text]" custT="1"/>
      <dgm:spPr>
        <a:solidFill>
          <a:srgbClr val="FC0280"/>
        </a:solidFill>
      </dgm:spPr>
      <dgm:t>
        <a:bodyPr/>
        <a:lstStyle/>
        <a:p>
          <a:r>
            <a:rPr lang="en-US" sz="1400" dirty="0" smtClean="0"/>
            <a:t>Compliance</a:t>
          </a:r>
        </a:p>
      </dgm:t>
    </dgm:pt>
    <dgm:pt modelId="{60168CEB-8174-1444-9D4A-B50A0F991D8A}" type="parTrans" cxnId="{2A2FE02B-D37C-E94D-A725-F0A18F15F4A3}">
      <dgm:prSet/>
      <dgm:spPr/>
      <dgm:t>
        <a:bodyPr/>
        <a:lstStyle/>
        <a:p>
          <a:endParaRPr lang="en-US"/>
        </a:p>
      </dgm:t>
    </dgm:pt>
    <dgm:pt modelId="{EE484C60-25C1-1E49-9416-6B935EA722B5}" type="sibTrans" cxnId="{2A2FE02B-D37C-E94D-A725-F0A18F15F4A3}">
      <dgm:prSet/>
      <dgm:spPr/>
      <dgm:t>
        <a:bodyPr/>
        <a:lstStyle/>
        <a:p>
          <a:endParaRPr lang="en-US"/>
        </a:p>
      </dgm:t>
    </dgm:pt>
    <dgm:pt modelId="{922D5578-8EA7-9B49-9553-CC8A1AABDA9E}">
      <dgm:prSet custT="1"/>
      <dgm:spPr>
        <a:solidFill>
          <a:srgbClr val="FC0280"/>
        </a:solidFill>
      </dgm:spPr>
      <dgm:t>
        <a:bodyPr/>
        <a:lstStyle/>
        <a:p>
          <a:r>
            <a:rPr lang="en-US" sz="1800" dirty="0" smtClean="0"/>
            <a:t>Due Diligence</a:t>
          </a:r>
          <a:endParaRPr lang="en-US" sz="1800" dirty="0"/>
        </a:p>
      </dgm:t>
    </dgm:pt>
    <dgm:pt modelId="{7CFEBACE-DAEB-024C-A96F-5D1CC136C11C}" type="parTrans" cxnId="{63EBC704-86DC-374F-8591-23816CC5A5AC}">
      <dgm:prSet/>
      <dgm:spPr/>
      <dgm:t>
        <a:bodyPr/>
        <a:lstStyle/>
        <a:p>
          <a:endParaRPr lang="en-US"/>
        </a:p>
      </dgm:t>
    </dgm:pt>
    <dgm:pt modelId="{1C21C0C2-003C-0241-B68B-9FC040FFC89D}" type="sibTrans" cxnId="{63EBC704-86DC-374F-8591-23816CC5A5AC}">
      <dgm:prSet/>
      <dgm:spPr/>
      <dgm:t>
        <a:bodyPr/>
        <a:lstStyle/>
        <a:p>
          <a:endParaRPr lang="en-US"/>
        </a:p>
      </dgm:t>
    </dgm:pt>
    <dgm:pt modelId="{FD6CD809-486C-BE4B-A438-D9F3AA1BE5C3}" type="pres">
      <dgm:prSet presAssocID="{30442D1F-C458-1945-BE5C-F9D382D7C578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5182D4-F895-0E4F-AB5B-C7F998600A14}" type="pres">
      <dgm:prSet presAssocID="{1C0EBA73-99D6-7F4A-9321-EEAC760B9BE1}" presName="centerShape" presStyleLbl="node0" presStyleIdx="0" presStyleCnt="1"/>
      <dgm:spPr/>
      <dgm:t>
        <a:bodyPr/>
        <a:lstStyle/>
        <a:p>
          <a:endParaRPr lang="en-US"/>
        </a:p>
      </dgm:t>
    </dgm:pt>
    <dgm:pt modelId="{ECD3E948-BF92-D64D-83F3-A721D106581A}" type="pres">
      <dgm:prSet presAssocID="{9EFDDCE7-5B67-F74D-8F58-096D1ABC6058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2589E-4983-914C-B687-E65157C994E1}" type="pres">
      <dgm:prSet presAssocID="{9EFDDCE7-5B67-F74D-8F58-096D1ABC6058}" presName="dummy" presStyleCnt="0"/>
      <dgm:spPr/>
    </dgm:pt>
    <dgm:pt modelId="{A0029AA1-308C-274A-B969-078A60FF2476}" type="pres">
      <dgm:prSet presAssocID="{9ADC63AB-6B78-1048-A006-1112AE8796FC}" presName="sibTrans" presStyleLbl="sibTrans2D1" presStyleIdx="0" presStyleCnt="6"/>
      <dgm:spPr/>
      <dgm:t>
        <a:bodyPr/>
        <a:lstStyle/>
        <a:p>
          <a:endParaRPr lang="en-US"/>
        </a:p>
      </dgm:t>
    </dgm:pt>
    <dgm:pt modelId="{266E2A14-4493-8A47-AE05-AC76CEABE322}" type="pres">
      <dgm:prSet presAssocID="{F6779FC2-2918-3A44-B989-52B8CE0AECEF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CC906F-C251-9948-A6B7-53ED58F30555}" type="pres">
      <dgm:prSet presAssocID="{F6779FC2-2918-3A44-B989-52B8CE0AECEF}" presName="dummy" presStyleCnt="0"/>
      <dgm:spPr/>
    </dgm:pt>
    <dgm:pt modelId="{18646B8D-4C6D-2146-86B8-8F1768293A32}" type="pres">
      <dgm:prSet presAssocID="{A970CB5B-7D09-2F4E-B681-BA26218E3406}" presName="sibTrans" presStyleLbl="sibTrans2D1" presStyleIdx="1" presStyleCnt="6"/>
      <dgm:spPr/>
      <dgm:t>
        <a:bodyPr/>
        <a:lstStyle/>
        <a:p>
          <a:endParaRPr lang="en-US"/>
        </a:p>
      </dgm:t>
    </dgm:pt>
    <dgm:pt modelId="{05A20783-83DF-C941-84FC-B8D5246BB03A}" type="pres">
      <dgm:prSet presAssocID="{D2544E08-5F48-C34C-B79E-13CA5E49A15F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3AC5F3-B7BD-E64B-8C22-95E0BAD7A641}" type="pres">
      <dgm:prSet presAssocID="{D2544E08-5F48-C34C-B79E-13CA5E49A15F}" presName="dummy" presStyleCnt="0"/>
      <dgm:spPr/>
    </dgm:pt>
    <dgm:pt modelId="{C0C75B6E-4802-2346-8184-4F16EA678DCB}" type="pres">
      <dgm:prSet presAssocID="{40F7A973-8168-CD4E-A7FD-A0E30886C55A}" presName="sibTrans" presStyleLbl="sibTrans2D1" presStyleIdx="2" presStyleCnt="6"/>
      <dgm:spPr/>
      <dgm:t>
        <a:bodyPr/>
        <a:lstStyle/>
        <a:p>
          <a:endParaRPr lang="en-US"/>
        </a:p>
      </dgm:t>
    </dgm:pt>
    <dgm:pt modelId="{AB6B6CC2-EEBA-3A47-8A72-E394BD52FCE1}" type="pres">
      <dgm:prSet presAssocID="{C3BA50EE-06C4-9D4D-8DCF-DA7E21C7CFE3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B0F308-1CCA-1348-AFC4-B527A8D3CDEF}" type="pres">
      <dgm:prSet presAssocID="{C3BA50EE-06C4-9D4D-8DCF-DA7E21C7CFE3}" presName="dummy" presStyleCnt="0"/>
      <dgm:spPr/>
    </dgm:pt>
    <dgm:pt modelId="{80E6C26B-BB4C-CE46-9528-AF5AEC1C7B69}" type="pres">
      <dgm:prSet presAssocID="{EE484C60-25C1-1E49-9416-6B935EA722B5}" presName="sibTrans" presStyleLbl="sibTrans2D1" presStyleIdx="3" presStyleCnt="6"/>
      <dgm:spPr/>
      <dgm:t>
        <a:bodyPr/>
        <a:lstStyle/>
        <a:p>
          <a:endParaRPr lang="en-US"/>
        </a:p>
      </dgm:t>
    </dgm:pt>
    <dgm:pt modelId="{9B3675A9-BB63-C740-B2E1-1873B95CE6E3}" type="pres">
      <dgm:prSet presAssocID="{922D5578-8EA7-9B49-9553-CC8A1AABDA9E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66514F-A31A-EC4A-BFD6-4A9246207D49}" type="pres">
      <dgm:prSet presAssocID="{922D5578-8EA7-9B49-9553-CC8A1AABDA9E}" presName="dummy" presStyleCnt="0"/>
      <dgm:spPr/>
    </dgm:pt>
    <dgm:pt modelId="{7BD52E58-2E1F-A442-A70F-057E15C669DF}" type="pres">
      <dgm:prSet presAssocID="{1C21C0C2-003C-0241-B68B-9FC040FFC89D}" presName="sibTrans" presStyleLbl="sibTrans2D1" presStyleIdx="4" presStyleCnt="6"/>
      <dgm:spPr/>
      <dgm:t>
        <a:bodyPr/>
        <a:lstStyle/>
        <a:p>
          <a:endParaRPr lang="en-US"/>
        </a:p>
      </dgm:t>
    </dgm:pt>
    <dgm:pt modelId="{504B90B7-63CA-C748-93B4-EF9D58D72BB8}" type="pres">
      <dgm:prSet presAssocID="{518FDEE3-D855-AC4E-B9F3-2C8A8265404F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86ED72-D9CF-EB40-88C7-B9FBB01D09F5}" type="pres">
      <dgm:prSet presAssocID="{518FDEE3-D855-AC4E-B9F3-2C8A8265404F}" presName="dummy" presStyleCnt="0"/>
      <dgm:spPr/>
    </dgm:pt>
    <dgm:pt modelId="{F5F0EA9C-905A-8347-A12D-EB93BAD7CB22}" type="pres">
      <dgm:prSet presAssocID="{488614CC-1DE1-0E4C-A9C2-565353529A6A}" presName="sibTrans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3905D202-6F1C-A146-9B9B-B199BA347CE8}" srcId="{1C0EBA73-99D6-7F4A-9321-EEAC760B9BE1}" destId="{9EFDDCE7-5B67-F74D-8F58-096D1ABC6058}" srcOrd="0" destOrd="0" parTransId="{7768531A-5347-394A-8F48-98D70F49A6A0}" sibTransId="{9ADC63AB-6B78-1048-A006-1112AE8796FC}"/>
    <dgm:cxn modelId="{7CF9452A-3794-1C45-A296-7BA4A9A9287A}" type="presOf" srcId="{A970CB5B-7D09-2F4E-B681-BA26218E3406}" destId="{18646B8D-4C6D-2146-86B8-8F1768293A32}" srcOrd="0" destOrd="0" presId="urn:microsoft.com/office/officeart/2005/8/layout/radial6"/>
    <dgm:cxn modelId="{B99651E2-B065-6143-B3AC-9362E111CFFB}" type="presOf" srcId="{40F7A973-8168-CD4E-A7FD-A0E30886C55A}" destId="{C0C75B6E-4802-2346-8184-4F16EA678DCB}" srcOrd="0" destOrd="0" presId="urn:microsoft.com/office/officeart/2005/8/layout/radial6"/>
    <dgm:cxn modelId="{5D6055D7-2E95-C44A-ACE6-54B2FA857374}" type="presOf" srcId="{F6779FC2-2918-3A44-B989-52B8CE0AECEF}" destId="{266E2A14-4493-8A47-AE05-AC76CEABE322}" srcOrd="0" destOrd="0" presId="urn:microsoft.com/office/officeart/2005/8/layout/radial6"/>
    <dgm:cxn modelId="{60AE29F7-B89D-5A4F-8B6A-895E20ABA269}" type="presOf" srcId="{9ADC63AB-6B78-1048-A006-1112AE8796FC}" destId="{A0029AA1-308C-274A-B969-078A60FF2476}" srcOrd="0" destOrd="0" presId="urn:microsoft.com/office/officeart/2005/8/layout/radial6"/>
    <dgm:cxn modelId="{6CBFC7FA-5FED-6D4F-9BA9-EB391637CA3B}" type="presOf" srcId="{1C0EBA73-99D6-7F4A-9321-EEAC760B9BE1}" destId="{535182D4-F895-0E4F-AB5B-C7F998600A14}" srcOrd="0" destOrd="0" presId="urn:microsoft.com/office/officeart/2005/8/layout/radial6"/>
    <dgm:cxn modelId="{FE1F7417-CEF3-F745-8DE1-BA48605C2E1A}" srcId="{1C0EBA73-99D6-7F4A-9321-EEAC760B9BE1}" destId="{D2544E08-5F48-C34C-B79E-13CA5E49A15F}" srcOrd="2" destOrd="0" parTransId="{522ACF9B-404B-8E48-822B-A9FD12ADB187}" sibTransId="{40F7A973-8168-CD4E-A7FD-A0E30886C55A}"/>
    <dgm:cxn modelId="{76159A1D-5F18-7C4B-B844-3EE90B5A524D}" type="presOf" srcId="{1C21C0C2-003C-0241-B68B-9FC040FFC89D}" destId="{7BD52E58-2E1F-A442-A70F-057E15C669DF}" srcOrd="0" destOrd="0" presId="urn:microsoft.com/office/officeart/2005/8/layout/radial6"/>
    <dgm:cxn modelId="{81F0EA5D-791A-9D41-B9B4-A37DC9A6F92F}" type="presOf" srcId="{D2544E08-5F48-C34C-B79E-13CA5E49A15F}" destId="{05A20783-83DF-C941-84FC-B8D5246BB03A}" srcOrd="0" destOrd="0" presId="urn:microsoft.com/office/officeart/2005/8/layout/radial6"/>
    <dgm:cxn modelId="{131A8BF8-A9DA-EE46-9DB6-2781632A4389}" srcId="{1C0EBA73-99D6-7F4A-9321-EEAC760B9BE1}" destId="{518FDEE3-D855-AC4E-B9F3-2C8A8265404F}" srcOrd="5" destOrd="0" parTransId="{ECAF0EDB-8C94-B044-A070-E472BBA88FA8}" sibTransId="{488614CC-1DE1-0E4C-A9C2-565353529A6A}"/>
    <dgm:cxn modelId="{FBAD1B05-DDF2-9548-915E-448D2D5D3EF8}" type="presOf" srcId="{C3BA50EE-06C4-9D4D-8DCF-DA7E21C7CFE3}" destId="{AB6B6CC2-EEBA-3A47-8A72-E394BD52FCE1}" srcOrd="0" destOrd="0" presId="urn:microsoft.com/office/officeart/2005/8/layout/radial6"/>
    <dgm:cxn modelId="{F2BEA0D3-B63E-FD49-B96B-945494B7057D}" srcId="{30442D1F-C458-1945-BE5C-F9D382D7C578}" destId="{1C0EBA73-99D6-7F4A-9321-EEAC760B9BE1}" srcOrd="0" destOrd="0" parTransId="{77EA9C83-125F-5A46-A0B8-D39C17212635}" sibTransId="{4ABCC454-AC80-F64D-9DF2-2AA651E7802E}"/>
    <dgm:cxn modelId="{8C7F7BA4-C6A1-3940-9BBC-FB098C2A342F}" type="presOf" srcId="{9EFDDCE7-5B67-F74D-8F58-096D1ABC6058}" destId="{ECD3E948-BF92-D64D-83F3-A721D106581A}" srcOrd="0" destOrd="0" presId="urn:microsoft.com/office/officeart/2005/8/layout/radial6"/>
    <dgm:cxn modelId="{4035B2AB-9D87-8B49-AC50-B137F61A3475}" type="presOf" srcId="{922D5578-8EA7-9B49-9553-CC8A1AABDA9E}" destId="{9B3675A9-BB63-C740-B2E1-1873B95CE6E3}" srcOrd="0" destOrd="0" presId="urn:microsoft.com/office/officeart/2005/8/layout/radial6"/>
    <dgm:cxn modelId="{63EBC704-86DC-374F-8591-23816CC5A5AC}" srcId="{1C0EBA73-99D6-7F4A-9321-EEAC760B9BE1}" destId="{922D5578-8EA7-9B49-9553-CC8A1AABDA9E}" srcOrd="4" destOrd="0" parTransId="{7CFEBACE-DAEB-024C-A96F-5D1CC136C11C}" sibTransId="{1C21C0C2-003C-0241-B68B-9FC040FFC89D}"/>
    <dgm:cxn modelId="{E7679145-7808-3A46-8C9C-2771DA40510F}" type="presOf" srcId="{518FDEE3-D855-AC4E-B9F3-2C8A8265404F}" destId="{504B90B7-63CA-C748-93B4-EF9D58D72BB8}" srcOrd="0" destOrd="0" presId="urn:microsoft.com/office/officeart/2005/8/layout/radial6"/>
    <dgm:cxn modelId="{2A2FE02B-D37C-E94D-A725-F0A18F15F4A3}" srcId="{1C0EBA73-99D6-7F4A-9321-EEAC760B9BE1}" destId="{C3BA50EE-06C4-9D4D-8DCF-DA7E21C7CFE3}" srcOrd="3" destOrd="0" parTransId="{60168CEB-8174-1444-9D4A-B50A0F991D8A}" sibTransId="{EE484C60-25C1-1E49-9416-6B935EA722B5}"/>
    <dgm:cxn modelId="{5D1D4552-A2E4-284F-82B6-9C1801761CBF}" type="presOf" srcId="{EE484C60-25C1-1E49-9416-6B935EA722B5}" destId="{80E6C26B-BB4C-CE46-9528-AF5AEC1C7B69}" srcOrd="0" destOrd="0" presId="urn:microsoft.com/office/officeart/2005/8/layout/radial6"/>
    <dgm:cxn modelId="{C88F9CCD-7ECB-2F4D-8BEF-3DB87BC1A99E}" type="presOf" srcId="{488614CC-1DE1-0E4C-A9C2-565353529A6A}" destId="{F5F0EA9C-905A-8347-A12D-EB93BAD7CB22}" srcOrd="0" destOrd="0" presId="urn:microsoft.com/office/officeart/2005/8/layout/radial6"/>
    <dgm:cxn modelId="{1E2DB0C6-9C6F-3846-B265-557AF919D1E4}" type="presOf" srcId="{30442D1F-C458-1945-BE5C-F9D382D7C578}" destId="{FD6CD809-486C-BE4B-A438-D9F3AA1BE5C3}" srcOrd="0" destOrd="0" presId="urn:microsoft.com/office/officeart/2005/8/layout/radial6"/>
    <dgm:cxn modelId="{798F8512-788B-9E45-99A8-87ECBDB019B6}" srcId="{1C0EBA73-99D6-7F4A-9321-EEAC760B9BE1}" destId="{F6779FC2-2918-3A44-B989-52B8CE0AECEF}" srcOrd="1" destOrd="0" parTransId="{06753179-A77B-2E4E-9C2E-0D512776BD6B}" sibTransId="{A970CB5B-7D09-2F4E-B681-BA26218E3406}"/>
    <dgm:cxn modelId="{025C2470-BD2B-4D42-9B4A-996CC7137E0B}" type="presParOf" srcId="{FD6CD809-486C-BE4B-A438-D9F3AA1BE5C3}" destId="{535182D4-F895-0E4F-AB5B-C7F998600A14}" srcOrd="0" destOrd="0" presId="urn:microsoft.com/office/officeart/2005/8/layout/radial6"/>
    <dgm:cxn modelId="{96EF7478-61CA-704B-A82B-051785A15845}" type="presParOf" srcId="{FD6CD809-486C-BE4B-A438-D9F3AA1BE5C3}" destId="{ECD3E948-BF92-D64D-83F3-A721D106581A}" srcOrd="1" destOrd="0" presId="urn:microsoft.com/office/officeart/2005/8/layout/radial6"/>
    <dgm:cxn modelId="{8DE21E45-C517-614D-9CAB-6AC69FBB5870}" type="presParOf" srcId="{FD6CD809-486C-BE4B-A438-D9F3AA1BE5C3}" destId="{76F2589E-4983-914C-B687-E65157C994E1}" srcOrd="2" destOrd="0" presId="urn:microsoft.com/office/officeart/2005/8/layout/radial6"/>
    <dgm:cxn modelId="{CAAA860A-1E43-1641-A030-B02C9D7A1F63}" type="presParOf" srcId="{FD6CD809-486C-BE4B-A438-D9F3AA1BE5C3}" destId="{A0029AA1-308C-274A-B969-078A60FF2476}" srcOrd="3" destOrd="0" presId="urn:microsoft.com/office/officeart/2005/8/layout/radial6"/>
    <dgm:cxn modelId="{4564532E-20FA-C643-A1E4-51D7F8B621D7}" type="presParOf" srcId="{FD6CD809-486C-BE4B-A438-D9F3AA1BE5C3}" destId="{266E2A14-4493-8A47-AE05-AC76CEABE322}" srcOrd="4" destOrd="0" presId="urn:microsoft.com/office/officeart/2005/8/layout/radial6"/>
    <dgm:cxn modelId="{D452A265-3F53-7146-A959-3EAB73024441}" type="presParOf" srcId="{FD6CD809-486C-BE4B-A438-D9F3AA1BE5C3}" destId="{ECCC906F-C251-9948-A6B7-53ED58F30555}" srcOrd="5" destOrd="0" presId="urn:microsoft.com/office/officeart/2005/8/layout/radial6"/>
    <dgm:cxn modelId="{3B60CF1E-9A6D-654D-A6C9-C374B5D858F2}" type="presParOf" srcId="{FD6CD809-486C-BE4B-A438-D9F3AA1BE5C3}" destId="{18646B8D-4C6D-2146-86B8-8F1768293A32}" srcOrd="6" destOrd="0" presId="urn:microsoft.com/office/officeart/2005/8/layout/radial6"/>
    <dgm:cxn modelId="{4168B5D4-236D-B144-B352-A39B2BE6620F}" type="presParOf" srcId="{FD6CD809-486C-BE4B-A438-D9F3AA1BE5C3}" destId="{05A20783-83DF-C941-84FC-B8D5246BB03A}" srcOrd="7" destOrd="0" presId="urn:microsoft.com/office/officeart/2005/8/layout/radial6"/>
    <dgm:cxn modelId="{C36C4FFA-8757-3742-BC0E-F5584A4D75B4}" type="presParOf" srcId="{FD6CD809-486C-BE4B-A438-D9F3AA1BE5C3}" destId="{DC3AC5F3-B7BD-E64B-8C22-95E0BAD7A641}" srcOrd="8" destOrd="0" presId="urn:microsoft.com/office/officeart/2005/8/layout/radial6"/>
    <dgm:cxn modelId="{EEBE4822-70C3-CC42-881C-E04C553038E7}" type="presParOf" srcId="{FD6CD809-486C-BE4B-A438-D9F3AA1BE5C3}" destId="{C0C75B6E-4802-2346-8184-4F16EA678DCB}" srcOrd="9" destOrd="0" presId="urn:microsoft.com/office/officeart/2005/8/layout/radial6"/>
    <dgm:cxn modelId="{6B0616AC-B89A-0F42-A435-15026E7B24CB}" type="presParOf" srcId="{FD6CD809-486C-BE4B-A438-D9F3AA1BE5C3}" destId="{AB6B6CC2-EEBA-3A47-8A72-E394BD52FCE1}" srcOrd="10" destOrd="0" presId="urn:microsoft.com/office/officeart/2005/8/layout/radial6"/>
    <dgm:cxn modelId="{311818AC-5723-9B4A-97D3-B105C1EA2007}" type="presParOf" srcId="{FD6CD809-486C-BE4B-A438-D9F3AA1BE5C3}" destId="{3DB0F308-1CCA-1348-AFC4-B527A8D3CDEF}" srcOrd="11" destOrd="0" presId="urn:microsoft.com/office/officeart/2005/8/layout/radial6"/>
    <dgm:cxn modelId="{2BA842A2-08C7-1E4F-A1F8-66512A46C568}" type="presParOf" srcId="{FD6CD809-486C-BE4B-A438-D9F3AA1BE5C3}" destId="{80E6C26B-BB4C-CE46-9528-AF5AEC1C7B69}" srcOrd="12" destOrd="0" presId="urn:microsoft.com/office/officeart/2005/8/layout/radial6"/>
    <dgm:cxn modelId="{0A563D93-C23B-F440-ADED-7BCFA373FD11}" type="presParOf" srcId="{FD6CD809-486C-BE4B-A438-D9F3AA1BE5C3}" destId="{9B3675A9-BB63-C740-B2E1-1873B95CE6E3}" srcOrd="13" destOrd="0" presId="urn:microsoft.com/office/officeart/2005/8/layout/radial6"/>
    <dgm:cxn modelId="{92E128CE-B174-8748-B7CD-F70A2ADEB61A}" type="presParOf" srcId="{FD6CD809-486C-BE4B-A438-D9F3AA1BE5C3}" destId="{B366514F-A31A-EC4A-BFD6-4A9246207D49}" srcOrd="14" destOrd="0" presId="urn:microsoft.com/office/officeart/2005/8/layout/radial6"/>
    <dgm:cxn modelId="{4DEFF680-13CB-244B-876E-3DAE242143B1}" type="presParOf" srcId="{FD6CD809-486C-BE4B-A438-D9F3AA1BE5C3}" destId="{7BD52E58-2E1F-A442-A70F-057E15C669DF}" srcOrd="15" destOrd="0" presId="urn:microsoft.com/office/officeart/2005/8/layout/radial6"/>
    <dgm:cxn modelId="{BEF04B22-DB5B-8949-A7A6-72BE44344319}" type="presParOf" srcId="{FD6CD809-486C-BE4B-A438-D9F3AA1BE5C3}" destId="{504B90B7-63CA-C748-93B4-EF9D58D72BB8}" srcOrd="16" destOrd="0" presId="urn:microsoft.com/office/officeart/2005/8/layout/radial6"/>
    <dgm:cxn modelId="{F0D8539B-CF4A-F84E-96AC-F0939B15CCAF}" type="presParOf" srcId="{FD6CD809-486C-BE4B-A438-D9F3AA1BE5C3}" destId="{7686ED72-D9CF-EB40-88C7-B9FBB01D09F5}" srcOrd="17" destOrd="0" presId="urn:microsoft.com/office/officeart/2005/8/layout/radial6"/>
    <dgm:cxn modelId="{1EC06C50-5B26-E448-B942-92315840EF71}" type="presParOf" srcId="{FD6CD809-486C-BE4B-A438-D9F3AA1BE5C3}" destId="{F5F0EA9C-905A-8347-A12D-EB93BAD7CB22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F0EA9C-905A-8347-A12D-EB93BAD7CB22}">
      <dsp:nvSpPr>
        <dsp:cNvPr id="0" name=""/>
        <dsp:cNvSpPr/>
      </dsp:nvSpPr>
      <dsp:spPr>
        <a:xfrm>
          <a:off x="2318994" y="646643"/>
          <a:ext cx="4415098" cy="4415098"/>
        </a:xfrm>
        <a:prstGeom prst="blockArc">
          <a:avLst>
            <a:gd name="adj1" fmla="val 12600000"/>
            <a:gd name="adj2" fmla="val 16200000"/>
            <a:gd name="adj3" fmla="val 452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D52E58-2E1F-A442-A70F-057E15C669DF}">
      <dsp:nvSpPr>
        <dsp:cNvPr id="0" name=""/>
        <dsp:cNvSpPr/>
      </dsp:nvSpPr>
      <dsp:spPr>
        <a:xfrm>
          <a:off x="2318994" y="646643"/>
          <a:ext cx="4415098" cy="4415098"/>
        </a:xfrm>
        <a:prstGeom prst="blockArc">
          <a:avLst>
            <a:gd name="adj1" fmla="val 9000000"/>
            <a:gd name="adj2" fmla="val 12600000"/>
            <a:gd name="adj3" fmla="val 452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6C26B-BB4C-CE46-9528-AF5AEC1C7B69}">
      <dsp:nvSpPr>
        <dsp:cNvPr id="0" name=""/>
        <dsp:cNvSpPr/>
      </dsp:nvSpPr>
      <dsp:spPr>
        <a:xfrm>
          <a:off x="2318994" y="646643"/>
          <a:ext cx="4415098" cy="4415098"/>
        </a:xfrm>
        <a:prstGeom prst="blockArc">
          <a:avLst>
            <a:gd name="adj1" fmla="val 5400000"/>
            <a:gd name="adj2" fmla="val 9000000"/>
            <a:gd name="adj3" fmla="val 452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C75B6E-4802-2346-8184-4F16EA678DCB}">
      <dsp:nvSpPr>
        <dsp:cNvPr id="0" name=""/>
        <dsp:cNvSpPr/>
      </dsp:nvSpPr>
      <dsp:spPr>
        <a:xfrm>
          <a:off x="2318994" y="646643"/>
          <a:ext cx="4415098" cy="4415098"/>
        </a:xfrm>
        <a:prstGeom prst="blockArc">
          <a:avLst>
            <a:gd name="adj1" fmla="val 1800000"/>
            <a:gd name="adj2" fmla="val 5400000"/>
            <a:gd name="adj3" fmla="val 452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646B8D-4C6D-2146-86B8-8F1768293A32}">
      <dsp:nvSpPr>
        <dsp:cNvPr id="0" name=""/>
        <dsp:cNvSpPr/>
      </dsp:nvSpPr>
      <dsp:spPr>
        <a:xfrm>
          <a:off x="2318994" y="646643"/>
          <a:ext cx="4415098" cy="4415098"/>
        </a:xfrm>
        <a:prstGeom prst="blockArc">
          <a:avLst>
            <a:gd name="adj1" fmla="val 19800000"/>
            <a:gd name="adj2" fmla="val 1800000"/>
            <a:gd name="adj3" fmla="val 452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029AA1-308C-274A-B969-078A60FF2476}">
      <dsp:nvSpPr>
        <dsp:cNvPr id="0" name=""/>
        <dsp:cNvSpPr/>
      </dsp:nvSpPr>
      <dsp:spPr>
        <a:xfrm>
          <a:off x="2318994" y="646643"/>
          <a:ext cx="4415098" cy="4415098"/>
        </a:xfrm>
        <a:prstGeom prst="blockArc">
          <a:avLst>
            <a:gd name="adj1" fmla="val 16200000"/>
            <a:gd name="adj2" fmla="val 19800000"/>
            <a:gd name="adj3" fmla="val 452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5182D4-F895-0E4F-AB5B-C7F998600A14}">
      <dsp:nvSpPr>
        <dsp:cNvPr id="0" name=""/>
        <dsp:cNvSpPr/>
      </dsp:nvSpPr>
      <dsp:spPr>
        <a:xfrm>
          <a:off x="3535257" y="1862905"/>
          <a:ext cx="1982573" cy="1982573"/>
        </a:xfrm>
        <a:prstGeom prst="ellipse">
          <a:avLst/>
        </a:prstGeom>
        <a:solidFill>
          <a:srgbClr val="FC02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Technical Service Design</a:t>
          </a:r>
          <a:endParaRPr lang="en-US" sz="2000" kern="1200" dirty="0"/>
        </a:p>
      </dsp:txBody>
      <dsp:txXfrm>
        <a:off x="3825598" y="2153246"/>
        <a:ext cx="1401891" cy="1401891"/>
      </dsp:txXfrm>
    </dsp:sp>
    <dsp:sp modelId="{ECD3E948-BF92-D64D-83F3-A721D106581A}">
      <dsp:nvSpPr>
        <dsp:cNvPr id="0" name=""/>
        <dsp:cNvSpPr/>
      </dsp:nvSpPr>
      <dsp:spPr>
        <a:xfrm>
          <a:off x="3832643" y="2703"/>
          <a:ext cx="1387801" cy="1387801"/>
        </a:xfrm>
        <a:prstGeom prst="ellipse">
          <a:avLst/>
        </a:prstGeom>
        <a:solidFill>
          <a:srgbClr val="FC02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Financial Modeling</a:t>
          </a:r>
          <a:endParaRPr lang="en-US" sz="1800" kern="1200" dirty="0"/>
        </a:p>
      </dsp:txBody>
      <dsp:txXfrm>
        <a:off x="4035882" y="205942"/>
        <a:ext cx="981323" cy="981323"/>
      </dsp:txXfrm>
    </dsp:sp>
    <dsp:sp modelId="{266E2A14-4493-8A47-AE05-AC76CEABE322}">
      <dsp:nvSpPr>
        <dsp:cNvPr id="0" name=""/>
        <dsp:cNvSpPr/>
      </dsp:nvSpPr>
      <dsp:spPr>
        <a:xfrm>
          <a:off x="5701169" y="1081497"/>
          <a:ext cx="1387801" cy="1387801"/>
        </a:xfrm>
        <a:prstGeom prst="ellipse">
          <a:avLst/>
        </a:prstGeom>
        <a:solidFill>
          <a:srgbClr val="FC02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State Aid</a:t>
          </a:r>
          <a:endParaRPr lang="en-US" sz="1800" kern="1200" dirty="0"/>
        </a:p>
      </dsp:txBody>
      <dsp:txXfrm>
        <a:off x="5904408" y="1284736"/>
        <a:ext cx="981323" cy="981323"/>
      </dsp:txXfrm>
    </dsp:sp>
    <dsp:sp modelId="{05A20783-83DF-C941-84FC-B8D5246BB03A}">
      <dsp:nvSpPr>
        <dsp:cNvPr id="0" name=""/>
        <dsp:cNvSpPr/>
      </dsp:nvSpPr>
      <dsp:spPr>
        <a:xfrm>
          <a:off x="5701169" y="3239086"/>
          <a:ext cx="1387801" cy="1387801"/>
        </a:xfrm>
        <a:prstGeom prst="ellipse">
          <a:avLst/>
        </a:prstGeom>
        <a:solidFill>
          <a:srgbClr val="FC02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Audit Control</a:t>
          </a:r>
          <a:endParaRPr lang="en-US" sz="1800" kern="1200" dirty="0"/>
        </a:p>
      </dsp:txBody>
      <dsp:txXfrm>
        <a:off x="5904408" y="3442325"/>
        <a:ext cx="981323" cy="981323"/>
      </dsp:txXfrm>
    </dsp:sp>
    <dsp:sp modelId="{AB6B6CC2-EEBA-3A47-8A72-E394BD52FCE1}">
      <dsp:nvSpPr>
        <dsp:cNvPr id="0" name=""/>
        <dsp:cNvSpPr/>
      </dsp:nvSpPr>
      <dsp:spPr>
        <a:xfrm>
          <a:off x="3832643" y="4317880"/>
          <a:ext cx="1387801" cy="1387801"/>
        </a:xfrm>
        <a:prstGeom prst="ellipse">
          <a:avLst/>
        </a:prstGeom>
        <a:solidFill>
          <a:srgbClr val="FC02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Compliance</a:t>
          </a:r>
        </a:p>
      </dsp:txBody>
      <dsp:txXfrm>
        <a:off x="4035882" y="4521119"/>
        <a:ext cx="981323" cy="981323"/>
      </dsp:txXfrm>
    </dsp:sp>
    <dsp:sp modelId="{9B3675A9-BB63-C740-B2E1-1873B95CE6E3}">
      <dsp:nvSpPr>
        <dsp:cNvPr id="0" name=""/>
        <dsp:cNvSpPr/>
      </dsp:nvSpPr>
      <dsp:spPr>
        <a:xfrm>
          <a:off x="1964117" y="3239086"/>
          <a:ext cx="1387801" cy="1387801"/>
        </a:xfrm>
        <a:prstGeom prst="ellipse">
          <a:avLst/>
        </a:prstGeom>
        <a:solidFill>
          <a:srgbClr val="FC02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Due Diligence</a:t>
          </a:r>
          <a:endParaRPr lang="en-US" sz="1800" kern="1200" dirty="0"/>
        </a:p>
      </dsp:txBody>
      <dsp:txXfrm>
        <a:off x="2167356" y="3442325"/>
        <a:ext cx="981323" cy="981323"/>
      </dsp:txXfrm>
    </dsp:sp>
    <dsp:sp modelId="{504B90B7-63CA-C748-93B4-EF9D58D72BB8}">
      <dsp:nvSpPr>
        <dsp:cNvPr id="0" name=""/>
        <dsp:cNvSpPr/>
      </dsp:nvSpPr>
      <dsp:spPr>
        <a:xfrm>
          <a:off x="1964117" y="1081497"/>
          <a:ext cx="1387801" cy="1387801"/>
        </a:xfrm>
        <a:prstGeom prst="ellipse">
          <a:avLst/>
        </a:prstGeom>
        <a:solidFill>
          <a:srgbClr val="FC02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Procurement</a:t>
          </a:r>
          <a:endParaRPr lang="en-US" sz="1400" kern="1200" dirty="0"/>
        </a:p>
      </dsp:txBody>
      <dsp:txXfrm>
        <a:off x="2167356" y="1284736"/>
        <a:ext cx="981323" cy="9813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5.jpeg>
</file>

<file path=ppt/media/image18.png>
</file>

<file path=ppt/media/image19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DFAF4-5861-C340-9915-EE7560344A33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DD29A-A011-EB44-8DB4-8CF1378DA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086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7DD29A-A011-EB44-8DB4-8CF1378DA2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56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228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85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77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79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1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94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99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904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300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13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3F90C-6660-A74C-8727-57D4E311F572}" type="datetimeFigureOut">
              <a:rPr lang="en-US" smtClean="0"/>
              <a:t>06/03/19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127EC-5293-534A-8F20-9E3548F17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68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s://unsplash.com/photos/zoCDWPuiRuA?utm_source=unsplash&amp;utm_medium=referral&amp;utm_content=creditCopyText" TargetMode="External"/><Relationship Id="rId5" Type="http://schemas.openxmlformats.org/officeDocument/2006/relationships/hyperlink" Target="https://unsplash.com/search/photos/post-it?utm_source=unsplash&amp;utm_medium=referral&amp;utm_content=creditCopy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jzd1h17zLrM?utm_source=unsplash&amp;utm_medium=referral&amp;utm_content=creditCopyText" TargetMode="External"/><Relationship Id="rId4" Type="http://schemas.openxmlformats.org/officeDocument/2006/relationships/hyperlink" Target="https://unsplash.com/?utm_source=unsplash&amp;utm_medium=referral&amp;utm_content=creditCopy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qwtCeJ5cLYs?utm_source=unsplash&amp;utm_medium=referral&amp;utm_content=creditCopyText" TargetMode="External"/><Relationship Id="rId4" Type="http://schemas.openxmlformats.org/officeDocument/2006/relationships/hyperlink" Target="https://unsplash.com/search/photos/data?utm_source=unsplash&amp;utm_medium=referral&amp;utm_content=creditCopy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MrmTA29PBsk?utm_source=unsplash&amp;utm_medium=referral&amp;utm_content=creditCopyText" TargetMode="External"/><Relationship Id="rId4" Type="http://schemas.openxmlformats.org/officeDocument/2006/relationships/hyperlink" Target="https://unsplash.com/search/photos/meeting?utm_source=unsplash&amp;utm_medium=referral&amp;utm_content=creditCopy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MrmTA29PBsk?utm_source=unsplash&amp;utm_medium=referral&amp;utm_content=creditCopyText" TargetMode="External"/><Relationship Id="rId4" Type="http://schemas.openxmlformats.org/officeDocument/2006/relationships/hyperlink" Target="https://unsplash.com/search/photos/meeting?utm_source=unsplash&amp;utm_medium=referral&amp;utm_content=creditCopy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MrmTA29PBsk?utm_source=unsplash&amp;utm_medium=referral&amp;utm_content=creditCopyText" TargetMode="External"/><Relationship Id="rId4" Type="http://schemas.openxmlformats.org/officeDocument/2006/relationships/hyperlink" Target="https://unsplash.com/search/photos/meeting?utm_source=unsplash&amp;utm_medium=referral&amp;utm_content=creditCopy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aria-nepriakhina-474036-unsplash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208005" y="0"/>
            <a:ext cx="9918544" cy="6096000"/>
          </a:xfrm>
          <a:prstGeom prst="rect">
            <a:avLst/>
          </a:prstGeom>
          <a:solidFill>
            <a:schemeClr val="tx1">
              <a:alpha val="2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95791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  <a:t>After the Post-It Notes</a:t>
            </a:r>
            <a:b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</a:br>
            <a:r>
              <a:rPr lang="en-US" sz="3600" dirty="0" smtClean="0">
                <a:solidFill>
                  <a:schemeClr val="bg1"/>
                </a:solidFill>
                <a:latin typeface="Raleway"/>
                <a:cs typeface="Raleway"/>
              </a:rPr>
              <a:t>How to ensure that the service you designed is the one that gets delivered</a:t>
            </a:r>
            <a:endParaRPr lang="en-US" sz="3600" dirty="0">
              <a:solidFill>
                <a:schemeClr val="bg1"/>
              </a:solidFill>
              <a:latin typeface="Raleway"/>
              <a:cs typeface="Raleway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343053"/>
            <a:ext cx="7619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aleway semibold"/>
                <a:cs typeface="Raleway semibold"/>
              </a:rPr>
              <a:t>Photo by </a:t>
            </a:r>
            <a:r>
              <a:rPr lang="en-US" u="sng" dirty="0">
                <a:latin typeface="Raleway semibold"/>
                <a:cs typeface="Raleway semibold"/>
                <a:hlinkClick r:id="rId4"/>
              </a:rPr>
              <a:t>Daria Nepriakhina on </a:t>
            </a:r>
            <a:r>
              <a:rPr lang="en-US" u="sng" dirty="0">
                <a:latin typeface="Raleway semibold"/>
                <a:cs typeface="Raleway semibold"/>
                <a:hlinkClick r:id="rId5"/>
              </a:rPr>
              <a:t>Unsplash</a:t>
            </a:r>
          </a:p>
          <a:p>
            <a:endParaRPr lang="en-US" dirty="0">
              <a:latin typeface="Raleway semibold"/>
              <a:cs typeface="Raleway semibold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3118561"/>
            <a:ext cx="8229600" cy="30076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>
                <a:solidFill>
                  <a:schemeClr val="bg1"/>
                </a:solidFill>
                <a:latin typeface="Raleway bold"/>
                <a:cs typeface="Raleway bold"/>
              </a:rPr>
              <a:t>Simonking@live.co.uk</a:t>
            </a:r>
            <a:endParaRPr lang="en-US" sz="2400" dirty="0" smtClean="0">
              <a:solidFill>
                <a:schemeClr val="bg1"/>
              </a:solidFill>
              <a:latin typeface="Raleway bold"/>
              <a:cs typeface="Raleway bold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  <a:latin typeface="Raleway bold"/>
                <a:cs typeface="Raleway bold"/>
              </a:rPr>
              <a:t>Twitter @</a:t>
            </a:r>
            <a:r>
              <a:rPr lang="en-US" sz="2400" dirty="0" err="1" smtClean="0">
                <a:solidFill>
                  <a:schemeClr val="bg1"/>
                </a:solidFill>
                <a:latin typeface="Raleway bold"/>
                <a:cs typeface="Raleway bold"/>
              </a:rPr>
              <a:t>GRServiceDesign</a:t>
            </a:r>
            <a:endParaRPr lang="en-US" sz="2400" dirty="0" smtClean="0">
              <a:solidFill>
                <a:schemeClr val="bg1"/>
              </a:solidFill>
              <a:latin typeface="Raleway bold"/>
              <a:cs typeface="Raleway bold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  <a:latin typeface="Raleway bold"/>
                <a:cs typeface="Raleway bold"/>
              </a:rPr>
              <a:t>LinkedIn /</a:t>
            </a:r>
            <a:r>
              <a:rPr lang="en-US" sz="2400" dirty="0" err="1" smtClean="0">
                <a:solidFill>
                  <a:schemeClr val="bg1"/>
                </a:solidFill>
                <a:latin typeface="Raleway bold"/>
                <a:cs typeface="Raleway bold"/>
              </a:rPr>
              <a:t>GreatServiceDesign</a:t>
            </a:r>
            <a:endParaRPr lang="en-US" sz="2400" dirty="0">
              <a:solidFill>
                <a:schemeClr val="bg1"/>
              </a:solidFill>
              <a:latin typeface="Raleway bold"/>
              <a:cs typeface="Raleway bold"/>
            </a:endParaRPr>
          </a:p>
        </p:txBody>
      </p:sp>
    </p:spTree>
    <p:extLst>
      <p:ext uri="{BB962C8B-B14F-4D97-AF65-F5344CB8AC3E}">
        <p14:creationId xmlns:p14="http://schemas.microsoft.com/office/powerpoint/2010/main" val="911357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runo-kelzer-1394377-unspla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9514" y="-1"/>
            <a:ext cx="10891219" cy="612616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131372" y="0"/>
            <a:ext cx="9265751" cy="5987034"/>
          </a:xfrm>
          <a:prstGeom prst="rect">
            <a:avLst/>
          </a:prstGeom>
          <a:solidFill>
            <a:srgbClr val="000000">
              <a:alpha val="2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457200" y="444763"/>
            <a:ext cx="8237139" cy="491658"/>
            <a:chOff x="457200" y="2114365"/>
            <a:chExt cx="8237139" cy="491658"/>
          </a:xfrm>
        </p:grpSpPr>
        <p:grpSp>
          <p:nvGrpSpPr>
            <p:cNvPr id="15" name="Group 14"/>
            <p:cNvGrpSpPr/>
            <p:nvPr/>
          </p:nvGrpSpPr>
          <p:grpSpPr>
            <a:xfrm>
              <a:off x="695456" y="2114365"/>
              <a:ext cx="7998883" cy="479330"/>
              <a:chOff x="687917" y="457091"/>
              <a:chExt cx="7998883" cy="479330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Oval 17"/>
              <p:cNvSpPr/>
              <p:nvPr/>
            </p:nvSpPr>
            <p:spPr>
              <a:xfrm>
                <a:off x="3528391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5198791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6970441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Oval 15"/>
            <p:cNvSpPr/>
            <p:nvPr/>
          </p:nvSpPr>
          <p:spPr>
            <a:xfrm>
              <a:off x="457200" y="2126693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FFFF"/>
                </a:solidFill>
                <a:latin typeface="Raleway"/>
                <a:cs typeface="Raleway"/>
              </a:rPr>
              <a:t>Still goes off track</a:t>
            </a:r>
          </a:p>
          <a:p>
            <a:r>
              <a:rPr lang="en-US" dirty="0">
                <a:solidFill>
                  <a:srgbClr val="FFFFFF"/>
                </a:solidFill>
                <a:latin typeface="Raleway bold"/>
                <a:cs typeface="Raleway bold"/>
              </a:rPr>
              <a:t>No time or funding for development</a:t>
            </a:r>
          </a:p>
          <a:p>
            <a:r>
              <a:rPr lang="en-US" dirty="0" smtClean="0">
                <a:solidFill>
                  <a:srgbClr val="FFFFFF"/>
                </a:solidFill>
                <a:latin typeface="Raleway bold"/>
                <a:cs typeface="Raleway bold"/>
              </a:rPr>
              <a:t>Disconnect </a:t>
            </a:r>
            <a:r>
              <a:rPr lang="en-US" dirty="0">
                <a:solidFill>
                  <a:srgbClr val="FFFFFF"/>
                </a:solidFill>
                <a:latin typeface="Raleway bold"/>
                <a:cs typeface="Raleway bold"/>
              </a:rPr>
              <a:t>between the bid writer and the operations </a:t>
            </a:r>
            <a:r>
              <a:rPr lang="en-US" dirty="0" smtClean="0">
                <a:solidFill>
                  <a:srgbClr val="FFFFFF"/>
                </a:solidFill>
                <a:latin typeface="Raleway bold"/>
                <a:cs typeface="Raleway bold"/>
              </a:rPr>
              <a:t>team</a:t>
            </a:r>
          </a:p>
          <a:p>
            <a:r>
              <a:rPr lang="en-US" dirty="0" smtClean="0">
                <a:solidFill>
                  <a:srgbClr val="FFFFFF"/>
                </a:solidFill>
                <a:latin typeface="Raleway bold"/>
                <a:cs typeface="Raleway bold"/>
              </a:rPr>
              <a:t>Return to </a:t>
            </a:r>
            <a:r>
              <a:rPr lang="en-US" dirty="0" smtClean="0">
                <a:solidFill>
                  <a:srgbClr val="FFFFFF"/>
                </a:solidFill>
                <a:latin typeface="Raleway bold"/>
                <a:cs typeface="Raleway bold"/>
              </a:rPr>
              <a:t>type for delivery model</a:t>
            </a:r>
            <a:endParaRPr lang="en-US" dirty="0" smtClean="0">
              <a:solidFill>
                <a:srgbClr val="FFFFFF"/>
              </a:solidFill>
              <a:latin typeface="Raleway bold"/>
              <a:cs typeface="Raleway bold"/>
            </a:endParaRPr>
          </a:p>
          <a:p>
            <a:r>
              <a:rPr lang="en-US" dirty="0" smtClean="0">
                <a:solidFill>
                  <a:srgbClr val="FFFFFF"/>
                </a:solidFill>
                <a:latin typeface="Raleway bold"/>
                <a:cs typeface="Raleway bold"/>
              </a:rPr>
              <a:t>The risk of innovation is all on the delivery partner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4214" y="6286023"/>
            <a:ext cx="584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aleway semibold"/>
                <a:cs typeface="Raleway semibold"/>
              </a:rPr>
              <a:t>Photo by </a:t>
            </a:r>
            <a:r>
              <a:rPr lang="en-US" u="sng" dirty="0">
                <a:latin typeface="Raleway semibold"/>
                <a:cs typeface="Raleway semibold"/>
                <a:hlinkClick r:id="rId3"/>
              </a:rPr>
              <a:t>Bruno Kelzer on </a:t>
            </a:r>
            <a:r>
              <a:rPr lang="en-US" u="sng" dirty="0">
                <a:latin typeface="Raleway semibold"/>
                <a:cs typeface="Raleway semibold"/>
                <a:hlinkClick r:id="rId4"/>
              </a:rPr>
              <a:t>Unsplash</a:t>
            </a:r>
            <a:endParaRPr lang="en-US" dirty="0">
              <a:latin typeface="Raleway semibold"/>
              <a:cs typeface="Raleway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072954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hen-dawson-670638-unsplash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56"/>
          <a:stretch/>
        </p:blipFill>
        <p:spPr>
          <a:xfrm>
            <a:off x="0" y="0"/>
            <a:ext cx="9144000" cy="611011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-518584" y="1879071"/>
            <a:ext cx="10064751" cy="3354413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53267" y="1963738"/>
            <a:ext cx="88128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"/>
                <a:cs typeface="Raleway"/>
              </a:rPr>
              <a:t>2017 </a:t>
            </a:r>
          </a:p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 Bold"/>
                <a:cs typeface="Raleway Bold"/>
              </a:rPr>
              <a:t>Moving beyond design</a:t>
            </a:r>
            <a:endParaRPr lang="en-US" sz="6600" spc="300" dirty="0">
              <a:solidFill>
                <a:schemeClr val="bg1"/>
              </a:solidFill>
              <a:latin typeface="Raleway Bold"/>
              <a:cs typeface="Raleway Bol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3267" y="6283519"/>
            <a:ext cx="756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aleway semibold"/>
                <a:cs typeface="Raleway semibold"/>
              </a:rPr>
              <a:t>Photo by </a:t>
            </a:r>
            <a:r>
              <a:rPr lang="en-US" u="sng" dirty="0">
                <a:latin typeface="Raleway semibold"/>
                <a:cs typeface="Raleway semibold"/>
                <a:hlinkClick r:id="rId3"/>
              </a:rPr>
              <a:t>Stephen Dawson on </a:t>
            </a:r>
            <a:r>
              <a:rPr lang="en-US" u="sng" dirty="0">
                <a:latin typeface="Raleway semibold"/>
                <a:cs typeface="Raleway semibold"/>
                <a:hlinkClick r:id="rId4"/>
              </a:rPr>
              <a:t>Unsplash</a:t>
            </a:r>
            <a:endParaRPr lang="en-US" dirty="0">
              <a:latin typeface="Raleway semibold"/>
              <a:cs typeface="Raleway semibold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449661" y="444763"/>
            <a:ext cx="8237139" cy="491658"/>
            <a:chOff x="457200" y="2947179"/>
            <a:chExt cx="8237139" cy="491658"/>
          </a:xfrm>
        </p:grpSpPr>
        <p:grpSp>
          <p:nvGrpSpPr>
            <p:cNvPr id="16" name="Group 15"/>
            <p:cNvGrpSpPr/>
            <p:nvPr/>
          </p:nvGrpSpPr>
          <p:grpSpPr>
            <a:xfrm>
              <a:off x="695456" y="2947179"/>
              <a:ext cx="7998883" cy="479330"/>
              <a:chOff x="687917" y="457091"/>
              <a:chExt cx="7998883" cy="479330"/>
            </a:xfrm>
          </p:grpSpPr>
          <p:cxnSp>
            <p:nvCxnSpPr>
              <p:cNvPr id="18" name="Straight Connector 17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Oval 18"/>
              <p:cNvSpPr/>
              <p:nvPr/>
            </p:nvSpPr>
            <p:spPr>
              <a:xfrm>
                <a:off x="5072526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3655958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970441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Oval 16"/>
            <p:cNvSpPr/>
            <p:nvPr/>
          </p:nvSpPr>
          <p:spPr>
            <a:xfrm>
              <a:off x="457200" y="2959507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4521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49661" y="444763"/>
            <a:ext cx="8237139" cy="491658"/>
            <a:chOff x="457200" y="2947179"/>
            <a:chExt cx="8237139" cy="491658"/>
          </a:xfrm>
        </p:grpSpPr>
        <p:grpSp>
          <p:nvGrpSpPr>
            <p:cNvPr id="14" name="Group 13"/>
            <p:cNvGrpSpPr/>
            <p:nvPr/>
          </p:nvGrpSpPr>
          <p:grpSpPr>
            <a:xfrm>
              <a:off x="695456" y="2947179"/>
              <a:ext cx="7998883" cy="479330"/>
              <a:chOff x="687917" y="457091"/>
              <a:chExt cx="7998883" cy="479330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6"/>
              <p:cNvSpPr/>
              <p:nvPr/>
            </p:nvSpPr>
            <p:spPr>
              <a:xfrm>
                <a:off x="5072526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3655958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6970441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Oval 14"/>
            <p:cNvSpPr/>
            <p:nvPr/>
          </p:nvSpPr>
          <p:spPr>
            <a:xfrm>
              <a:off x="457200" y="2959507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4641"/>
            <a:ext cx="9144000" cy="51435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3267" y="6283519"/>
            <a:ext cx="756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aleway semibold"/>
                <a:cs typeface="Raleway semibold"/>
              </a:rPr>
              <a:t>Photo </a:t>
            </a:r>
            <a:r>
              <a:rPr lang="en-US" dirty="0" smtClean="0">
                <a:latin typeface="Raleway semibold"/>
                <a:cs typeface="Raleway semibold"/>
              </a:rPr>
              <a:t>by </a:t>
            </a:r>
            <a:r>
              <a:rPr lang="en-US" dirty="0" err="1" smtClean="0">
                <a:latin typeface="Raleway semibold"/>
                <a:cs typeface="Raleway semibold"/>
              </a:rPr>
              <a:t>slidemodel.com</a:t>
            </a:r>
            <a:endParaRPr lang="en-US" dirty="0">
              <a:latin typeface="Raleway semibold"/>
              <a:cs typeface="Raleway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179193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Raleway bold"/>
                <a:cs typeface="Raleway bold"/>
              </a:rPr>
              <a:t>Key components borrowed from ITIL</a:t>
            </a:r>
          </a:p>
          <a:p>
            <a:pPr marL="0" indent="0">
              <a:buNone/>
            </a:pPr>
            <a:endParaRPr lang="en-US" dirty="0" smtClean="0">
              <a:latin typeface="Raleway bold"/>
              <a:cs typeface="Raleway bold"/>
            </a:endParaRPr>
          </a:p>
          <a:p>
            <a:r>
              <a:rPr lang="en-US" sz="2400" dirty="0" smtClean="0">
                <a:latin typeface="Raleway bold"/>
                <a:cs typeface="Raleway bold"/>
              </a:rPr>
              <a:t>Capacity forecasting</a:t>
            </a:r>
          </a:p>
          <a:p>
            <a:r>
              <a:rPr lang="en-US" sz="2400" dirty="0" smtClean="0">
                <a:latin typeface="Raleway bold"/>
                <a:cs typeface="Raleway bold"/>
              </a:rPr>
              <a:t>Demand forecasting</a:t>
            </a:r>
          </a:p>
          <a:p>
            <a:r>
              <a:rPr lang="en-US" sz="2400" dirty="0" smtClean="0">
                <a:latin typeface="Raleway bold"/>
                <a:cs typeface="Raleway bold"/>
              </a:rPr>
              <a:t>Service Design Pack to move services from design, to development, through to operations</a:t>
            </a:r>
          </a:p>
          <a:p>
            <a:endParaRPr lang="en-US" dirty="0">
              <a:latin typeface="Raleway bold"/>
              <a:cs typeface="Raleway bold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49661" y="444763"/>
            <a:ext cx="8237139" cy="491658"/>
            <a:chOff x="457200" y="2947179"/>
            <a:chExt cx="8237139" cy="491658"/>
          </a:xfrm>
        </p:grpSpPr>
        <p:grpSp>
          <p:nvGrpSpPr>
            <p:cNvPr id="5" name="Group 4"/>
            <p:cNvGrpSpPr/>
            <p:nvPr/>
          </p:nvGrpSpPr>
          <p:grpSpPr>
            <a:xfrm>
              <a:off x="695456" y="2947179"/>
              <a:ext cx="7998883" cy="479330"/>
              <a:chOff x="687917" y="457091"/>
              <a:chExt cx="7998883" cy="479330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Oval 7"/>
              <p:cNvSpPr/>
              <p:nvPr/>
            </p:nvSpPr>
            <p:spPr>
              <a:xfrm>
                <a:off x="5072526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655958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970441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Oval 5"/>
            <p:cNvSpPr/>
            <p:nvPr/>
          </p:nvSpPr>
          <p:spPr>
            <a:xfrm>
              <a:off x="457200" y="2959507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9520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9-03-05 at 21.40.2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22" y="1610313"/>
            <a:ext cx="8047860" cy="294841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449661" y="455510"/>
            <a:ext cx="8237139" cy="480911"/>
            <a:chOff x="457200" y="3726471"/>
            <a:chExt cx="8237139" cy="480911"/>
          </a:xfrm>
        </p:grpSpPr>
        <p:grpSp>
          <p:nvGrpSpPr>
            <p:cNvPr id="6" name="Group 5"/>
            <p:cNvGrpSpPr/>
            <p:nvPr/>
          </p:nvGrpSpPr>
          <p:grpSpPr>
            <a:xfrm>
              <a:off x="695456" y="3728052"/>
              <a:ext cx="7998883" cy="479330"/>
              <a:chOff x="687917" y="457091"/>
              <a:chExt cx="7998883" cy="479330"/>
            </a:xfrm>
          </p:grpSpPr>
          <p:cxnSp>
            <p:nvCxnSpPr>
              <p:cNvPr id="8" name="Straight Connector 7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Oval 8"/>
              <p:cNvSpPr/>
              <p:nvPr/>
            </p:nvSpPr>
            <p:spPr>
              <a:xfrm>
                <a:off x="6841415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3655958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5198791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/>
            <p:cNvSpPr/>
            <p:nvPr/>
          </p:nvSpPr>
          <p:spPr>
            <a:xfrm>
              <a:off x="457200" y="3726471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44322" y="1122682"/>
            <a:ext cx="258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Raleway"/>
                <a:cs typeface="Raleway"/>
              </a:rPr>
              <a:t>Capacity Forecasting</a:t>
            </a:r>
            <a:endParaRPr lang="en-US" dirty="0">
              <a:latin typeface="Raleway"/>
              <a:cs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967371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9-03-05 at 21.38.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03" y="1657813"/>
            <a:ext cx="8378021" cy="2844256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449661" y="455510"/>
            <a:ext cx="8237139" cy="480911"/>
            <a:chOff x="457200" y="3726471"/>
            <a:chExt cx="8237139" cy="480911"/>
          </a:xfrm>
        </p:grpSpPr>
        <p:grpSp>
          <p:nvGrpSpPr>
            <p:cNvPr id="6" name="Group 5"/>
            <p:cNvGrpSpPr/>
            <p:nvPr/>
          </p:nvGrpSpPr>
          <p:grpSpPr>
            <a:xfrm>
              <a:off x="695456" y="3728052"/>
              <a:ext cx="7998883" cy="479330"/>
              <a:chOff x="687917" y="457091"/>
              <a:chExt cx="7998883" cy="479330"/>
            </a:xfrm>
          </p:grpSpPr>
          <p:cxnSp>
            <p:nvCxnSpPr>
              <p:cNvPr id="8" name="Straight Connector 7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Oval 8"/>
              <p:cNvSpPr/>
              <p:nvPr/>
            </p:nvSpPr>
            <p:spPr>
              <a:xfrm>
                <a:off x="6841415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3655958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5198791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/>
            <p:cNvSpPr/>
            <p:nvPr/>
          </p:nvSpPr>
          <p:spPr>
            <a:xfrm>
              <a:off x="457200" y="3726471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44322" y="1122682"/>
            <a:ext cx="2549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Raleway"/>
                <a:cs typeface="Raleway"/>
              </a:rPr>
              <a:t>Demand Forecasting</a:t>
            </a:r>
            <a:endParaRPr lang="en-US" dirty="0">
              <a:latin typeface="Raleway"/>
              <a:cs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615633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Screen Shot 2019-03-05 at 21.34.1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60" y="2052580"/>
            <a:ext cx="8259299" cy="3451586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449661" y="455510"/>
            <a:ext cx="8237139" cy="480911"/>
            <a:chOff x="457200" y="3726471"/>
            <a:chExt cx="8237139" cy="480911"/>
          </a:xfrm>
        </p:grpSpPr>
        <p:grpSp>
          <p:nvGrpSpPr>
            <p:cNvPr id="21" name="Group 20"/>
            <p:cNvGrpSpPr/>
            <p:nvPr/>
          </p:nvGrpSpPr>
          <p:grpSpPr>
            <a:xfrm>
              <a:off x="695456" y="3728052"/>
              <a:ext cx="7998883" cy="479330"/>
              <a:chOff x="687917" y="457091"/>
              <a:chExt cx="7998883" cy="479330"/>
            </a:xfrm>
          </p:grpSpPr>
          <p:cxnSp>
            <p:nvCxnSpPr>
              <p:cNvPr id="23" name="Straight Connector 22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Oval 23"/>
              <p:cNvSpPr/>
              <p:nvPr/>
            </p:nvSpPr>
            <p:spPr>
              <a:xfrm>
                <a:off x="6841415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3655958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198791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457200" y="3726471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544322" y="1122682"/>
            <a:ext cx="375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Raleway"/>
                <a:cs typeface="Raleway"/>
              </a:rPr>
              <a:t>Scenario </a:t>
            </a:r>
            <a:r>
              <a:rPr lang="en-US" dirty="0" err="1" smtClean="0">
                <a:latin typeface="Raleway"/>
                <a:cs typeface="Raleway"/>
              </a:rPr>
              <a:t>ModellingForecasting</a:t>
            </a:r>
            <a:endParaRPr lang="en-US" dirty="0">
              <a:latin typeface="Raleway"/>
              <a:cs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53511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059" y="1657778"/>
            <a:ext cx="3127467" cy="2208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274" y="4151013"/>
            <a:ext cx="3756226" cy="2102433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14" y="4329069"/>
            <a:ext cx="3674879" cy="2016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/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74" r="5510" b="27604"/>
          <a:stretch/>
        </p:blipFill>
        <p:spPr bwMode="auto">
          <a:xfrm>
            <a:off x="4575878" y="1747824"/>
            <a:ext cx="3708062" cy="195489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449661" y="455510"/>
            <a:ext cx="8237139" cy="480911"/>
            <a:chOff x="457200" y="3726471"/>
            <a:chExt cx="8237139" cy="480911"/>
          </a:xfrm>
        </p:grpSpPr>
        <p:grpSp>
          <p:nvGrpSpPr>
            <p:cNvPr id="9" name="Group 8"/>
            <p:cNvGrpSpPr/>
            <p:nvPr/>
          </p:nvGrpSpPr>
          <p:grpSpPr>
            <a:xfrm>
              <a:off x="695456" y="3728052"/>
              <a:ext cx="7998883" cy="479330"/>
              <a:chOff x="687917" y="457091"/>
              <a:chExt cx="7998883" cy="479330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Oval 11"/>
              <p:cNvSpPr/>
              <p:nvPr/>
            </p:nvSpPr>
            <p:spPr>
              <a:xfrm>
                <a:off x="6841415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3655958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5198791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Oval 9"/>
            <p:cNvSpPr/>
            <p:nvPr/>
          </p:nvSpPr>
          <p:spPr>
            <a:xfrm>
              <a:off x="457200" y="3726471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44322" y="1122682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Raleway"/>
                <a:cs typeface="Raleway"/>
              </a:rPr>
              <a:t>Service Design Packs</a:t>
            </a:r>
            <a:endParaRPr lang="en-US" dirty="0">
              <a:latin typeface="Raleway"/>
              <a:cs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24769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49661" y="455510"/>
            <a:ext cx="8237139" cy="480911"/>
            <a:chOff x="457200" y="3726471"/>
            <a:chExt cx="8237139" cy="480911"/>
          </a:xfrm>
        </p:grpSpPr>
        <p:grpSp>
          <p:nvGrpSpPr>
            <p:cNvPr id="13" name="Group 12"/>
            <p:cNvGrpSpPr/>
            <p:nvPr/>
          </p:nvGrpSpPr>
          <p:grpSpPr>
            <a:xfrm>
              <a:off x="695456" y="3728052"/>
              <a:ext cx="7998883" cy="479330"/>
              <a:chOff x="687917" y="457091"/>
              <a:chExt cx="7998883" cy="479330"/>
            </a:xfrm>
          </p:grpSpPr>
          <p:cxnSp>
            <p:nvCxnSpPr>
              <p:cNvPr id="15" name="Straight Connector 14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Oval 15"/>
              <p:cNvSpPr/>
              <p:nvPr/>
            </p:nvSpPr>
            <p:spPr>
              <a:xfrm>
                <a:off x="6841415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655958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5198791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Oval 13"/>
            <p:cNvSpPr/>
            <p:nvPr/>
          </p:nvSpPr>
          <p:spPr>
            <a:xfrm>
              <a:off x="457200" y="3726471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64338"/>
          <a:stretch/>
        </p:blipFill>
        <p:spPr>
          <a:xfrm>
            <a:off x="1052442" y="1301202"/>
            <a:ext cx="7005006" cy="4434116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53267" y="6283519"/>
            <a:ext cx="756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aleway semibold"/>
                <a:cs typeface="Raleway semibold"/>
              </a:rPr>
              <a:t>Photo </a:t>
            </a:r>
            <a:r>
              <a:rPr lang="en-US" dirty="0" smtClean="0">
                <a:latin typeface="Raleway semibold"/>
                <a:cs typeface="Raleway semibold"/>
              </a:rPr>
              <a:t>by </a:t>
            </a:r>
            <a:r>
              <a:rPr lang="en-US" dirty="0" smtClean="0">
                <a:latin typeface="Raleway semibold"/>
                <a:cs typeface="Raleway semibold"/>
              </a:rPr>
              <a:t>Government Digital Services</a:t>
            </a:r>
            <a:endParaRPr lang="en-US" dirty="0">
              <a:latin typeface="Raleway semibold"/>
              <a:cs typeface="Raleway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90357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udley Royal 180731-10-46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r="2011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-518584" y="1879071"/>
            <a:ext cx="10064751" cy="3354413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53267" y="1963738"/>
            <a:ext cx="88128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"/>
                <a:cs typeface="Raleway"/>
              </a:rPr>
              <a:t>2019 </a:t>
            </a:r>
          </a:p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 Bold"/>
                <a:cs typeface="Raleway Bold"/>
              </a:rPr>
              <a:t>Empowering Others</a:t>
            </a:r>
            <a:endParaRPr lang="en-US" sz="6600" spc="300" dirty="0">
              <a:solidFill>
                <a:schemeClr val="bg1"/>
              </a:solidFill>
              <a:latin typeface="Raleway Bold"/>
              <a:cs typeface="Raleway Bold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457200" y="457091"/>
            <a:ext cx="8229600" cy="479330"/>
            <a:chOff x="457200" y="457091"/>
            <a:chExt cx="8229600" cy="479330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687917" y="709084"/>
              <a:ext cx="7757583" cy="0"/>
            </a:xfrm>
            <a:prstGeom prst="line">
              <a:avLst/>
            </a:prstGeom>
            <a:ln w="285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/>
            <p:cNvSpPr/>
            <p:nvPr/>
          </p:nvSpPr>
          <p:spPr>
            <a:xfrm>
              <a:off x="457200" y="457091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2004742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655958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5198791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8207470" y="457091"/>
              <a:ext cx="479330" cy="479330"/>
            </a:xfrm>
            <a:prstGeom prst="ellipse">
              <a:avLst/>
            </a:prstGeom>
            <a:solidFill>
              <a:srgbClr val="FC028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6970441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6388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/>
          <p:cNvCxnSpPr/>
          <p:nvPr/>
        </p:nvCxnSpPr>
        <p:spPr>
          <a:xfrm>
            <a:off x="687917" y="709084"/>
            <a:ext cx="7757583" cy="0"/>
          </a:xfrm>
          <a:prstGeom prst="line">
            <a:avLst/>
          </a:prstGeom>
          <a:ln w="2857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1689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>
                <a:solidFill>
                  <a:srgbClr val="FC0280"/>
                </a:solidFill>
                <a:latin typeface="Raleway regular"/>
                <a:cs typeface="Raleway regular"/>
              </a:rPr>
              <a:t>2010-2012: </a:t>
            </a:r>
            <a:r>
              <a:rPr lang="en-US" sz="2000" dirty="0">
                <a:latin typeface="Raleway regular"/>
                <a:cs typeface="Raleway regular"/>
              </a:rPr>
              <a:t>A</a:t>
            </a:r>
            <a:r>
              <a:rPr lang="en-US" sz="2000" dirty="0" smtClean="0">
                <a:latin typeface="Raleway regular"/>
                <a:cs typeface="Raleway regular"/>
              </a:rPr>
              <a:t>uthor receiving support from publicly funded business support services</a:t>
            </a:r>
          </a:p>
          <a:p>
            <a:endParaRPr lang="en-US" sz="2000" dirty="0" smtClean="0">
              <a:latin typeface="Raleway regular"/>
              <a:cs typeface="Raleway regular"/>
            </a:endParaRPr>
          </a:p>
          <a:p>
            <a:r>
              <a:rPr lang="en-US" sz="2000" dirty="0">
                <a:solidFill>
                  <a:srgbClr val="FC0280"/>
                </a:solidFill>
                <a:latin typeface="Raleway regular"/>
                <a:cs typeface="Raleway regular"/>
              </a:rPr>
              <a:t>2013: </a:t>
            </a:r>
            <a:r>
              <a:rPr lang="en-US" sz="2000" dirty="0">
                <a:latin typeface="Raleway regular"/>
                <a:cs typeface="Raleway regular"/>
              </a:rPr>
              <a:t>Providing publicly funded video marketing support to small </a:t>
            </a:r>
            <a:r>
              <a:rPr lang="en-US" sz="2000" dirty="0" smtClean="0">
                <a:latin typeface="Raleway regular"/>
                <a:cs typeface="Raleway regular"/>
              </a:rPr>
              <a:t>businesses</a:t>
            </a:r>
          </a:p>
          <a:p>
            <a:endParaRPr lang="en-US" sz="2000" dirty="0">
              <a:latin typeface="Raleway regular"/>
              <a:cs typeface="Raleway regular"/>
            </a:endParaRPr>
          </a:p>
          <a:p>
            <a:r>
              <a:rPr lang="en-US" sz="2000" dirty="0">
                <a:solidFill>
                  <a:srgbClr val="FC0280"/>
                </a:solidFill>
                <a:latin typeface="Raleway regular"/>
                <a:cs typeface="Raleway regular"/>
              </a:rPr>
              <a:t>2014: </a:t>
            </a:r>
            <a:r>
              <a:rPr lang="en-US" sz="2000" dirty="0">
                <a:latin typeface="Raleway regular"/>
                <a:cs typeface="Raleway regular"/>
              </a:rPr>
              <a:t>Marketing and promoting publicly funded business support </a:t>
            </a:r>
            <a:r>
              <a:rPr lang="en-US" sz="2000" dirty="0" smtClean="0">
                <a:latin typeface="Raleway regular"/>
                <a:cs typeface="Raleway regular"/>
              </a:rPr>
              <a:t>services</a:t>
            </a:r>
          </a:p>
          <a:p>
            <a:endParaRPr lang="en-US" sz="2000" dirty="0" smtClean="0">
              <a:latin typeface="Raleway regular"/>
              <a:cs typeface="Raleway regular"/>
            </a:endParaRPr>
          </a:p>
          <a:p>
            <a:r>
              <a:rPr lang="en-US" sz="2000" dirty="0">
                <a:solidFill>
                  <a:srgbClr val="FC0280"/>
                </a:solidFill>
                <a:latin typeface="Raleway regular"/>
                <a:cs typeface="Raleway regular"/>
              </a:rPr>
              <a:t>2015-2018: </a:t>
            </a:r>
            <a:r>
              <a:rPr lang="en-US" sz="2000" dirty="0">
                <a:latin typeface="Raleway regular"/>
                <a:cs typeface="Raleway regular"/>
              </a:rPr>
              <a:t>Ensuring that publicly funded business support services were designed to meet the needs of users and were easy to access</a:t>
            </a:r>
            <a:r>
              <a:rPr lang="en-US" sz="2000" dirty="0" smtClean="0">
                <a:latin typeface="Raleway regular"/>
                <a:cs typeface="Raleway regular"/>
              </a:rPr>
              <a:t>.</a:t>
            </a:r>
          </a:p>
          <a:p>
            <a:endParaRPr lang="en-US" sz="2000" dirty="0" smtClean="0">
              <a:latin typeface="Raleway regular"/>
              <a:cs typeface="Raleway regular"/>
            </a:endParaRPr>
          </a:p>
          <a:p>
            <a:r>
              <a:rPr lang="en-US" sz="2000" dirty="0">
                <a:solidFill>
                  <a:srgbClr val="FC0280"/>
                </a:solidFill>
                <a:latin typeface="Raleway regular"/>
                <a:cs typeface="Raleway regular"/>
              </a:rPr>
              <a:t>2019: </a:t>
            </a:r>
            <a:r>
              <a:rPr lang="en-US" sz="2000" dirty="0">
                <a:latin typeface="Raleway regular"/>
                <a:cs typeface="Raleway regular"/>
              </a:rPr>
              <a:t>Helping teams within North Yorkshire County Council to develop profitable services that deliver great customer experiences.</a:t>
            </a:r>
          </a:p>
          <a:p>
            <a:endParaRPr lang="en-US" sz="2000" dirty="0">
              <a:latin typeface="Raleway regular"/>
              <a:cs typeface="Raleway regular"/>
            </a:endParaRPr>
          </a:p>
          <a:p>
            <a:endParaRPr lang="en-US" sz="2000" dirty="0">
              <a:latin typeface="Raleway regular"/>
              <a:cs typeface="Raleway regular"/>
            </a:endParaRPr>
          </a:p>
          <a:p>
            <a:endParaRPr lang="en-US" sz="2000" dirty="0" smtClean="0">
              <a:latin typeface="Raleway regular"/>
              <a:cs typeface="Raleway regular"/>
            </a:endParaRPr>
          </a:p>
        </p:txBody>
      </p:sp>
      <p:sp>
        <p:nvSpPr>
          <p:cNvPr id="4" name="Oval 3"/>
          <p:cNvSpPr/>
          <p:nvPr/>
        </p:nvSpPr>
        <p:spPr>
          <a:xfrm>
            <a:off x="457200" y="457091"/>
            <a:ext cx="479330" cy="479330"/>
          </a:xfrm>
          <a:prstGeom prst="ellipse">
            <a:avLst/>
          </a:prstGeom>
          <a:solidFill>
            <a:srgbClr val="FC02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004742" y="584090"/>
            <a:ext cx="230825" cy="23082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655958" y="584090"/>
            <a:ext cx="230825" cy="230825"/>
          </a:xfrm>
          <a:prstGeom prst="ellipse">
            <a:avLst/>
          </a:prstGeom>
          <a:solidFill>
            <a:srgbClr val="FFFFFF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198791" y="584090"/>
            <a:ext cx="230825" cy="23082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207470" y="457091"/>
            <a:ext cx="479330" cy="4793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970441" y="584090"/>
            <a:ext cx="230825" cy="230825"/>
          </a:xfrm>
          <a:prstGeom prst="ellipse">
            <a:avLst/>
          </a:prstGeom>
          <a:solidFill>
            <a:srgbClr val="FFFFFF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14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57200" y="457091"/>
            <a:ext cx="8229600" cy="479330"/>
            <a:chOff x="457200" y="457091"/>
            <a:chExt cx="8229600" cy="47933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687917" y="709084"/>
              <a:ext cx="7757583" cy="0"/>
            </a:xfrm>
            <a:prstGeom prst="line">
              <a:avLst/>
            </a:prstGeom>
            <a:ln w="285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457200" y="457091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004742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3655958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5198791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8207470" y="457091"/>
              <a:ext cx="479330" cy="479330"/>
            </a:xfrm>
            <a:prstGeom prst="ellipse">
              <a:avLst/>
            </a:prstGeom>
            <a:solidFill>
              <a:srgbClr val="FC028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970441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18561"/>
            <a:ext cx="8229600" cy="300760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Raleway bold"/>
                <a:cs typeface="Raleway bold"/>
              </a:rPr>
              <a:t>Simonking@live.co.uk</a:t>
            </a:r>
            <a:endParaRPr lang="en-US" dirty="0" smtClean="0">
              <a:latin typeface="Raleway bold"/>
              <a:cs typeface="Raleway bold"/>
            </a:endParaRPr>
          </a:p>
          <a:p>
            <a:pPr marL="0" indent="0">
              <a:buNone/>
            </a:pPr>
            <a:r>
              <a:rPr lang="en-US" dirty="0" smtClean="0">
                <a:latin typeface="Raleway bold"/>
                <a:cs typeface="Raleway bold"/>
              </a:rPr>
              <a:t>Twitter @</a:t>
            </a:r>
            <a:r>
              <a:rPr lang="en-US" dirty="0" err="1" smtClean="0">
                <a:latin typeface="Raleway bold"/>
                <a:cs typeface="Raleway bold"/>
              </a:rPr>
              <a:t>GRServiceDesign</a:t>
            </a:r>
            <a:endParaRPr lang="en-US" dirty="0" smtClean="0">
              <a:latin typeface="Raleway bold"/>
              <a:cs typeface="Raleway bold"/>
            </a:endParaRPr>
          </a:p>
          <a:p>
            <a:pPr marL="0" indent="0">
              <a:buNone/>
            </a:pPr>
            <a:r>
              <a:rPr lang="en-US" dirty="0" smtClean="0">
                <a:latin typeface="Raleway bold"/>
                <a:cs typeface="Raleway bold"/>
              </a:rPr>
              <a:t>LinkedIn /</a:t>
            </a:r>
            <a:r>
              <a:rPr lang="en-US" dirty="0" err="1" smtClean="0">
                <a:latin typeface="Raleway bold"/>
                <a:cs typeface="Raleway bold"/>
              </a:rPr>
              <a:t>GreatServiceDesign</a:t>
            </a:r>
            <a:endParaRPr lang="en-US" dirty="0">
              <a:latin typeface="Raleway bold"/>
              <a:cs typeface="Raleway 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14397" y="1372167"/>
            <a:ext cx="77109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C0280"/>
                </a:solidFill>
                <a:latin typeface="Raleway semibold"/>
                <a:cs typeface="Raleway semibold"/>
              </a:rPr>
              <a:t>This is my story which I have told you. If it be sweet, tell it to </a:t>
            </a:r>
            <a:r>
              <a:rPr lang="en-US" sz="2800" dirty="0" smtClean="0">
                <a:solidFill>
                  <a:srgbClr val="FC0280"/>
                </a:solidFill>
                <a:latin typeface="Raleway semibold"/>
                <a:cs typeface="Raleway semibold"/>
              </a:rPr>
              <a:t>someone again </a:t>
            </a:r>
            <a:r>
              <a:rPr lang="en-US" sz="2800" dirty="0">
                <a:solidFill>
                  <a:srgbClr val="FC0280"/>
                </a:solidFill>
                <a:latin typeface="Raleway semibold"/>
                <a:cs typeface="Raleway semibold"/>
              </a:rPr>
              <a:t>and then some of the thanks will come back to me.</a:t>
            </a:r>
            <a:endParaRPr lang="en-US" sz="2800" dirty="0">
              <a:solidFill>
                <a:srgbClr val="FC0280"/>
              </a:solidFill>
              <a:latin typeface="Raleway semibold"/>
              <a:cs typeface="Raleway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26575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Freeman Street B+W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8584" y="-1"/>
            <a:ext cx="9906000" cy="6879717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457200" y="457091"/>
            <a:ext cx="8229600" cy="479330"/>
            <a:chOff x="457200" y="457091"/>
            <a:chExt cx="8229600" cy="479330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687917" y="709084"/>
              <a:ext cx="7757583" cy="0"/>
            </a:xfrm>
            <a:prstGeom prst="line">
              <a:avLst/>
            </a:prstGeom>
            <a:ln w="285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 4"/>
            <p:cNvSpPr/>
            <p:nvPr/>
          </p:nvSpPr>
          <p:spPr>
            <a:xfrm>
              <a:off x="457200" y="457091"/>
              <a:ext cx="479330" cy="479330"/>
            </a:xfrm>
            <a:prstGeom prst="ellipse">
              <a:avLst/>
            </a:prstGeom>
            <a:solidFill>
              <a:srgbClr val="FC028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004742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3655958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5198791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8207470" y="457091"/>
              <a:ext cx="479330" cy="47933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6970441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-518584" y="1879071"/>
            <a:ext cx="10064751" cy="3354413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36530" y="1963738"/>
            <a:ext cx="70856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"/>
                <a:cs typeface="Raleway"/>
              </a:rPr>
              <a:t>2010 </a:t>
            </a:r>
          </a:p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 Bold"/>
                <a:cs typeface="Raleway Bold"/>
              </a:rPr>
              <a:t>Post-</a:t>
            </a:r>
            <a:r>
              <a:rPr lang="en-US" sz="6600" spc="300" dirty="0" smtClean="0">
                <a:solidFill>
                  <a:schemeClr val="bg1"/>
                </a:solidFill>
                <a:latin typeface="Raleway Bold"/>
                <a:cs typeface="Raleway Bold"/>
              </a:rPr>
              <a:t>Recession Grimsby</a:t>
            </a:r>
            <a:endParaRPr lang="en-US" sz="6600" spc="300" dirty="0">
              <a:solidFill>
                <a:schemeClr val="bg1"/>
              </a:solidFill>
              <a:latin typeface="Raleway Bold"/>
              <a:cs typeface="Raleway Bold"/>
            </a:endParaRPr>
          </a:p>
        </p:txBody>
      </p:sp>
    </p:spTree>
    <p:extLst>
      <p:ext uri="{BB962C8B-B14F-4D97-AF65-F5344CB8AC3E}">
        <p14:creationId xmlns:p14="http://schemas.microsoft.com/office/powerpoint/2010/main" val="808557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175162" y="0"/>
            <a:ext cx="9319162" cy="2507255"/>
          </a:xfrm>
          <a:prstGeom prst="rect">
            <a:avLst/>
          </a:prstGeom>
          <a:solidFill>
            <a:srgbClr val="0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creen Shot 2019-03-05 at 20.11.4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3" r="3502"/>
          <a:stretch/>
        </p:blipFill>
        <p:spPr>
          <a:xfrm>
            <a:off x="0" y="1078754"/>
            <a:ext cx="10233835" cy="6858000"/>
          </a:xfrm>
          <a:prstGeom prst="rect">
            <a:avLst/>
          </a:prstGeom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-175162" y="-76641"/>
            <a:ext cx="5287701" cy="7138561"/>
          </a:xfrm>
          <a:prstGeom prst="rect">
            <a:avLst/>
          </a:prstGeom>
          <a:solidFill>
            <a:srgbClr val="000000">
              <a:alpha val="6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6110" y="1182462"/>
            <a:ext cx="4247676" cy="5755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FFFF"/>
                </a:solidFill>
                <a:latin typeface="Raleway semibold"/>
                <a:cs typeface="Raleway semibold"/>
              </a:rPr>
              <a:t>Received 12 Hours of Start-Up Advice from an unqualified advisor</a:t>
            </a:r>
          </a:p>
          <a:p>
            <a:endParaRPr lang="en-US" sz="2000" b="1" dirty="0" smtClean="0">
              <a:solidFill>
                <a:srgbClr val="FFFFFF"/>
              </a:solidFill>
              <a:latin typeface="Raleway semibold"/>
              <a:cs typeface="Raleway semibold"/>
            </a:endParaRPr>
          </a:p>
          <a:p>
            <a:r>
              <a:rPr lang="en-US" sz="2000" b="1" dirty="0" smtClean="0">
                <a:solidFill>
                  <a:srgbClr val="FFFFFF"/>
                </a:solidFill>
                <a:latin typeface="Raleway semibold"/>
                <a:cs typeface="Raleway semibold"/>
              </a:rPr>
              <a:t>Encouraged to take out a loan because one was available</a:t>
            </a:r>
          </a:p>
          <a:p>
            <a:r>
              <a:rPr lang="en-US" sz="2000" b="1" dirty="0" smtClean="0">
                <a:solidFill>
                  <a:srgbClr val="FFFFFF"/>
                </a:solidFill>
                <a:latin typeface="Raleway semibold"/>
                <a:cs typeface="Raleway semibold"/>
              </a:rPr>
              <a:t>Registered as a business with HMRC without understanding book-keeping or self assessment</a:t>
            </a:r>
          </a:p>
          <a:p>
            <a:endParaRPr lang="en-US" sz="2000" b="1" dirty="0" smtClean="0">
              <a:solidFill>
                <a:srgbClr val="FFFFFF"/>
              </a:solidFill>
              <a:latin typeface="Raleway semibold"/>
              <a:cs typeface="Raleway semibold"/>
            </a:endParaRPr>
          </a:p>
          <a:p>
            <a:r>
              <a:rPr lang="en-US" sz="2000" b="1" dirty="0" smtClean="0">
                <a:solidFill>
                  <a:srgbClr val="FFFFFF"/>
                </a:solidFill>
                <a:latin typeface="Raleway semibold"/>
                <a:cs typeface="Raleway semibold"/>
              </a:rPr>
              <a:t>Became very anxious and confused about what I’d signed up for and was fined over £100 by HMRC for missing filing deadlines</a:t>
            </a:r>
          </a:p>
          <a:p>
            <a:endParaRPr lang="en-US" sz="2000" b="1" dirty="0">
              <a:solidFill>
                <a:srgbClr val="FC0280"/>
              </a:solidFill>
              <a:latin typeface="Raleway semibold"/>
              <a:cs typeface="Raleway semibold"/>
            </a:endParaRPr>
          </a:p>
          <a:p>
            <a:r>
              <a:rPr lang="en-US" sz="2400" b="1" dirty="0" smtClean="0">
                <a:solidFill>
                  <a:srgbClr val="FC0280"/>
                </a:solidFill>
                <a:latin typeface="Raleway"/>
                <a:cs typeface="Raleway"/>
              </a:rPr>
              <a:t>Result: Terrified about starting up a business</a:t>
            </a:r>
          </a:p>
          <a:p>
            <a:endParaRPr lang="en-US" sz="2000" dirty="0">
              <a:solidFill>
                <a:srgbClr val="FC0280"/>
              </a:solidFill>
              <a:latin typeface="Raleway semibold"/>
              <a:cs typeface="Raleway semibold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57200" y="457091"/>
            <a:ext cx="8229600" cy="479330"/>
            <a:chOff x="457200" y="457091"/>
            <a:chExt cx="8229600" cy="47933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687917" y="709084"/>
              <a:ext cx="7757583" cy="0"/>
            </a:xfrm>
            <a:prstGeom prst="line">
              <a:avLst/>
            </a:prstGeom>
            <a:ln w="285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457200" y="457091"/>
              <a:ext cx="479330" cy="479330"/>
            </a:xfrm>
            <a:prstGeom prst="ellipse">
              <a:avLst/>
            </a:prstGeom>
            <a:solidFill>
              <a:srgbClr val="FC028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004742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3655958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198791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8207470" y="457091"/>
              <a:ext cx="479330" cy="47933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970441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2825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9-03-05 at 18.48.13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5" t="6003" r="13857" b="6003"/>
          <a:stretch/>
        </p:blipFill>
        <p:spPr>
          <a:xfrm>
            <a:off x="0" y="0"/>
            <a:ext cx="9144000" cy="6858000"/>
          </a:xfrm>
        </p:spPr>
      </p:pic>
      <p:grpSp>
        <p:nvGrpSpPr>
          <p:cNvPr id="2" name="Group 1"/>
          <p:cNvGrpSpPr/>
          <p:nvPr/>
        </p:nvGrpSpPr>
        <p:grpSpPr>
          <a:xfrm>
            <a:off x="572504" y="457091"/>
            <a:ext cx="8114296" cy="479330"/>
            <a:chOff x="572504" y="457091"/>
            <a:chExt cx="8114296" cy="47933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687917" y="709084"/>
              <a:ext cx="7757583" cy="0"/>
            </a:xfrm>
            <a:prstGeom prst="line">
              <a:avLst/>
            </a:prstGeom>
            <a:ln w="285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/>
            <p:cNvSpPr/>
            <p:nvPr/>
          </p:nvSpPr>
          <p:spPr>
            <a:xfrm>
              <a:off x="1880391" y="457091"/>
              <a:ext cx="479330" cy="479330"/>
            </a:xfrm>
            <a:prstGeom prst="ellipse">
              <a:avLst/>
            </a:prstGeom>
            <a:solidFill>
              <a:srgbClr val="FC028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572504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3655958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5198791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8207470" y="457091"/>
              <a:ext cx="479330" cy="47933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6970441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-518584" y="1879071"/>
            <a:ext cx="10064751" cy="3354413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53267" y="1963738"/>
            <a:ext cx="88128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"/>
                <a:cs typeface="Raleway"/>
              </a:rPr>
              <a:t>2013 </a:t>
            </a:r>
          </a:p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 Bold"/>
                <a:cs typeface="Raleway Bold"/>
              </a:rPr>
              <a:t>The Last Shipwright in Grimsby</a:t>
            </a:r>
            <a:endParaRPr lang="en-US" sz="6600" spc="300" dirty="0">
              <a:solidFill>
                <a:schemeClr val="bg1"/>
              </a:solidFill>
              <a:latin typeface="Raleway Bold"/>
              <a:cs typeface="Raleway Bold"/>
            </a:endParaRPr>
          </a:p>
        </p:txBody>
      </p:sp>
    </p:spTree>
    <p:extLst>
      <p:ext uri="{BB962C8B-B14F-4D97-AF65-F5344CB8AC3E}">
        <p14:creationId xmlns:p14="http://schemas.microsoft.com/office/powerpoint/2010/main" val="2432191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8457996"/>
              </p:ext>
            </p:extLst>
          </p:nvPr>
        </p:nvGraphicFramePr>
        <p:xfrm>
          <a:off x="1" y="1149614"/>
          <a:ext cx="9053088" cy="57083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8" name="Group 27"/>
          <p:cNvGrpSpPr/>
          <p:nvPr/>
        </p:nvGrpSpPr>
        <p:grpSpPr>
          <a:xfrm>
            <a:off x="572504" y="457091"/>
            <a:ext cx="8114296" cy="479330"/>
            <a:chOff x="572504" y="457091"/>
            <a:chExt cx="8114296" cy="47933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687917" y="709084"/>
              <a:ext cx="7757583" cy="0"/>
            </a:xfrm>
            <a:prstGeom prst="line">
              <a:avLst/>
            </a:prstGeom>
            <a:ln w="285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/>
            <p:nvPr/>
          </p:nvSpPr>
          <p:spPr>
            <a:xfrm>
              <a:off x="1880391" y="457091"/>
              <a:ext cx="479330" cy="479330"/>
            </a:xfrm>
            <a:prstGeom prst="ellipse">
              <a:avLst/>
            </a:prstGeom>
            <a:solidFill>
              <a:srgbClr val="FC028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572504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3655958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5198791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8207470" y="457091"/>
              <a:ext cx="479330" cy="47933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970441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67575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awpixel-633841-unspla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97219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" y="-38838"/>
            <a:ext cx="9144000" cy="6136057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477578"/>
            <a:ext cx="837637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FFFF"/>
                </a:solidFill>
                <a:latin typeface="Raleway"/>
                <a:cs typeface="Raleway"/>
              </a:rPr>
              <a:t>Competing delivery partners leads to overbidding on outputs.</a:t>
            </a:r>
          </a:p>
          <a:p>
            <a:endParaRPr lang="en-US" sz="3200" dirty="0">
              <a:solidFill>
                <a:srgbClr val="FFFFFF"/>
              </a:solidFill>
              <a:latin typeface="Raleway"/>
              <a:cs typeface="Raleway"/>
            </a:endParaRPr>
          </a:p>
          <a:p>
            <a:r>
              <a:rPr lang="en-US" sz="3200" dirty="0" smtClean="0">
                <a:solidFill>
                  <a:srgbClr val="FFFFFF"/>
                </a:solidFill>
                <a:latin typeface="Raleway"/>
                <a:cs typeface="Raleway"/>
              </a:rPr>
              <a:t>Contractual </a:t>
            </a:r>
            <a:r>
              <a:rPr lang="en-US" sz="3200" dirty="0">
                <a:solidFill>
                  <a:srgbClr val="FFFFFF"/>
                </a:solidFill>
                <a:latin typeface="Raleway"/>
                <a:cs typeface="Raleway"/>
              </a:rPr>
              <a:t>o</a:t>
            </a:r>
            <a:r>
              <a:rPr lang="en-US" sz="3200" dirty="0" smtClean="0">
                <a:solidFill>
                  <a:srgbClr val="FFFFFF"/>
                </a:solidFill>
                <a:latin typeface="Raleway"/>
                <a:cs typeface="Raleway"/>
              </a:rPr>
              <a:t>utputs then determine </a:t>
            </a:r>
            <a:r>
              <a:rPr lang="en-US" sz="3200" dirty="0">
                <a:solidFill>
                  <a:srgbClr val="FFFFFF"/>
                </a:solidFill>
                <a:latin typeface="Raleway"/>
                <a:cs typeface="Raleway"/>
              </a:rPr>
              <a:t>s</a:t>
            </a:r>
            <a:r>
              <a:rPr lang="en-US" sz="3200" dirty="0" smtClean="0">
                <a:solidFill>
                  <a:srgbClr val="FFFFFF"/>
                </a:solidFill>
                <a:latin typeface="Raleway"/>
                <a:cs typeface="Raleway"/>
              </a:rPr>
              <a:t>ervice </a:t>
            </a:r>
            <a:r>
              <a:rPr lang="en-US" sz="3200" dirty="0">
                <a:solidFill>
                  <a:srgbClr val="FFFFFF"/>
                </a:solidFill>
                <a:latin typeface="Raleway"/>
                <a:cs typeface="Raleway"/>
              </a:rPr>
              <a:t>d</a:t>
            </a:r>
            <a:r>
              <a:rPr lang="en-US" sz="3200" dirty="0" smtClean="0">
                <a:solidFill>
                  <a:srgbClr val="FFFFFF"/>
                </a:solidFill>
                <a:latin typeface="Raleway"/>
                <a:cs typeface="Raleway"/>
              </a:rPr>
              <a:t>elivery</a:t>
            </a:r>
          </a:p>
          <a:p>
            <a:endParaRPr lang="en-US" sz="3200" dirty="0">
              <a:solidFill>
                <a:srgbClr val="FFFFFF"/>
              </a:solidFill>
              <a:latin typeface="Raleway"/>
              <a:cs typeface="Raleway"/>
            </a:endParaRPr>
          </a:p>
          <a:p>
            <a:r>
              <a:rPr lang="en-US" sz="3200" dirty="0" smtClean="0">
                <a:solidFill>
                  <a:srgbClr val="FFFFFF"/>
                </a:solidFill>
                <a:latin typeface="Raleway"/>
                <a:cs typeface="Raleway"/>
              </a:rPr>
              <a:t>When behind on outputs, it’s about delivering what’s easy, not what’s right</a:t>
            </a:r>
            <a:endParaRPr lang="en-US" sz="3200" dirty="0">
              <a:solidFill>
                <a:srgbClr val="FFFFFF"/>
              </a:solidFill>
              <a:latin typeface="Raleway"/>
              <a:cs typeface="Raleway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6284562"/>
            <a:ext cx="5944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aleway semibold"/>
                <a:cs typeface="Raleway semibold"/>
              </a:rPr>
              <a:t>Photo by </a:t>
            </a:r>
            <a:r>
              <a:rPr lang="en-US" u="sng" dirty="0">
                <a:latin typeface="Raleway semibold"/>
                <a:cs typeface="Raleway semibold"/>
                <a:hlinkClick r:id="rId3"/>
              </a:rPr>
              <a:t>rawpixel on </a:t>
            </a:r>
            <a:r>
              <a:rPr lang="en-US" u="sng" dirty="0">
                <a:latin typeface="Raleway semibold"/>
                <a:cs typeface="Raleway semibold"/>
                <a:hlinkClick r:id="rId4"/>
              </a:rPr>
              <a:t>Unsplash</a:t>
            </a:r>
            <a:endParaRPr lang="en-US" dirty="0">
              <a:latin typeface="Raleway semibold"/>
              <a:cs typeface="Raleway semibold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72504" y="457091"/>
            <a:ext cx="8114296" cy="479330"/>
            <a:chOff x="572504" y="457091"/>
            <a:chExt cx="8114296" cy="47933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687917" y="709084"/>
              <a:ext cx="7757583" cy="0"/>
            </a:xfrm>
            <a:prstGeom prst="line">
              <a:avLst/>
            </a:prstGeom>
            <a:ln w="285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1880391" y="457091"/>
              <a:ext cx="479330" cy="479330"/>
            </a:xfrm>
            <a:prstGeom prst="ellipse">
              <a:avLst/>
            </a:prstGeom>
            <a:solidFill>
              <a:srgbClr val="FC028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72504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3655958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5198791" y="584090"/>
              <a:ext cx="230825" cy="23082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8207470" y="457091"/>
              <a:ext cx="479330" cy="47933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970441" y="584090"/>
              <a:ext cx="230825" cy="230825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076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rawpixel-652593-unspla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210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6284562"/>
            <a:ext cx="5944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aleway semibold"/>
                <a:cs typeface="Raleway semibold"/>
              </a:rPr>
              <a:t>Photo by </a:t>
            </a:r>
            <a:r>
              <a:rPr lang="en-US" u="sng" dirty="0">
                <a:latin typeface="Raleway semibold"/>
                <a:cs typeface="Raleway semibold"/>
                <a:hlinkClick r:id="rId3"/>
              </a:rPr>
              <a:t>rawpixel on </a:t>
            </a:r>
            <a:r>
              <a:rPr lang="en-US" u="sng" dirty="0">
                <a:latin typeface="Raleway semibold"/>
                <a:cs typeface="Raleway semibold"/>
                <a:hlinkClick r:id="rId4"/>
              </a:rPr>
              <a:t>Unsplash</a:t>
            </a:r>
            <a:endParaRPr lang="en-US" dirty="0">
              <a:latin typeface="Raleway semibold"/>
              <a:cs typeface="Raleway semi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518584" y="1879071"/>
            <a:ext cx="10064751" cy="3354413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3267" y="1963738"/>
            <a:ext cx="88128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"/>
                <a:cs typeface="Raleway"/>
              </a:rPr>
              <a:t>2015 </a:t>
            </a:r>
          </a:p>
          <a:p>
            <a:pPr algn="ctr"/>
            <a:r>
              <a:rPr lang="en-US" sz="6600" dirty="0" smtClean="0">
                <a:solidFill>
                  <a:schemeClr val="bg1"/>
                </a:solidFill>
                <a:latin typeface="Raleway Bold"/>
                <a:cs typeface="Raleway Bold"/>
              </a:rPr>
              <a:t>Enter: Post-It</a:t>
            </a:r>
            <a:endParaRPr lang="en-US" sz="6600" spc="300" dirty="0">
              <a:solidFill>
                <a:schemeClr val="bg1"/>
              </a:solidFill>
              <a:latin typeface="Raleway Bold"/>
              <a:cs typeface="Raleway Bold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57200" y="444763"/>
            <a:ext cx="8237139" cy="491658"/>
            <a:chOff x="457200" y="2114365"/>
            <a:chExt cx="8237139" cy="491658"/>
          </a:xfrm>
        </p:grpSpPr>
        <p:grpSp>
          <p:nvGrpSpPr>
            <p:cNvPr id="9" name="Group 8"/>
            <p:cNvGrpSpPr/>
            <p:nvPr/>
          </p:nvGrpSpPr>
          <p:grpSpPr>
            <a:xfrm>
              <a:off x="695456" y="2114365"/>
              <a:ext cx="7998883" cy="479330"/>
              <a:chOff x="687917" y="457091"/>
              <a:chExt cx="7998883" cy="479330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Oval 11"/>
              <p:cNvSpPr/>
              <p:nvPr/>
            </p:nvSpPr>
            <p:spPr>
              <a:xfrm>
                <a:off x="3528391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198791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6970441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Oval 9"/>
            <p:cNvSpPr/>
            <p:nvPr/>
          </p:nvSpPr>
          <p:spPr>
            <a:xfrm>
              <a:off x="457200" y="2126693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3019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awpixel-788593-unspla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20" y="0"/>
            <a:ext cx="9144000" cy="598703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-131372" y="0"/>
            <a:ext cx="9265751" cy="5987034"/>
          </a:xfrm>
          <a:prstGeom prst="rect">
            <a:avLst/>
          </a:prstGeom>
          <a:solidFill>
            <a:srgbClr val="000000">
              <a:alpha val="4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  <a:t>Service Design</a:t>
            </a:r>
          </a:p>
          <a:p>
            <a: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  <a:t>Co-</a:t>
            </a:r>
            <a: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  <a:t>Creation of services</a:t>
            </a:r>
            <a:endParaRPr lang="en-US" dirty="0" smtClean="0">
              <a:solidFill>
                <a:schemeClr val="bg1"/>
              </a:solidFill>
              <a:latin typeface="Raleway"/>
              <a:cs typeface="Raleway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  <a:t>User Value Propositions</a:t>
            </a:r>
          </a:p>
          <a:p>
            <a: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  <a:t>Personas</a:t>
            </a:r>
          </a:p>
          <a:p>
            <a: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  <a:t>User </a:t>
            </a:r>
            <a: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  <a:t>stories</a:t>
            </a:r>
          </a:p>
          <a:p>
            <a:r>
              <a:rPr lang="en-US" dirty="0" smtClean="0">
                <a:solidFill>
                  <a:schemeClr val="bg1"/>
                </a:solidFill>
                <a:latin typeface="Raleway"/>
                <a:cs typeface="Raleway"/>
              </a:rPr>
              <a:t>Journey mapping</a:t>
            </a:r>
            <a:endParaRPr lang="en-US" dirty="0">
              <a:solidFill>
                <a:schemeClr val="bg1"/>
              </a:solidFill>
              <a:latin typeface="Raleway"/>
              <a:cs typeface="Raleway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6284562"/>
            <a:ext cx="5944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aleway semibold"/>
                <a:cs typeface="Raleway semibold"/>
              </a:rPr>
              <a:t>Photo by </a:t>
            </a:r>
            <a:r>
              <a:rPr lang="en-US" u="sng" dirty="0">
                <a:latin typeface="Raleway semibold"/>
                <a:cs typeface="Raleway semibold"/>
                <a:hlinkClick r:id="rId3"/>
              </a:rPr>
              <a:t>rawpixel on </a:t>
            </a:r>
            <a:r>
              <a:rPr lang="en-US" u="sng" dirty="0">
                <a:latin typeface="Raleway semibold"/>
                <a:cs typeface="Raleway semibold"/>
                <a:hlinkClick r:id="rId4"/>
              </a:rPr>
              <a:t>Unsplash</a:t>
            </a:r>
            <a:endParaRPr lang="en-US" dirty="0">
              <a:latin typeface="Raleway semibold"/>
              <a:cs typeface="Raleway semibold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457200" y="444763"/>
            <a:ext cx="8237139" cy="491658"/>
            <a:chOff x="457200" y="2114365"/>
            <a:chExt cx="8237139" cy="491658"/>
          </a:xfrm>
        </p:grpSpPr>
        <p:grpSp>
          <p:nvGrpSpPr>
            <p:cNvPr id="24" name="Group 23"/>
            <p:cNvGrpSpPr/>
            <p:nvPr/>
          </p:nvGrpSpPr>
          <p:grpSpPr>
            <a:xfrm>
              <a:off x="695456" y="2114365"/>
              <a:ext cx="7998883" cy="479330"/>
              <a:chOff x="687917" y="457091"/>
              <a:chExt cx="7998883" cy="479330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>
                <a:off x="687917" y="709084"/>
                <a:ext cx="7757583" cy="0"/>
              </a:xfrm>
              <a:prstGeom prst="line">
                <a:avLst/>
              </a:prstGeom>
              <a:ln w="28575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Oval 26"/>
              <p:cNvSpPr/>
              <p:nvPr/>
            </p:nvSpPr>
            <p:spPr>
              <a:xfrm>
                <a:off x="3528391" y="457091"/>
                <a:ext cx="479330" cy="479330"/>
              </a:xfrm>
              <a:prstGeom prst="ellipse">
                <a:avLst/>
              </a:prstGeom>
              <a:solidFill>
                <a:srgbClr val="FC02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2004742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198791" y="584090"/>
                <a:ext cx="230825" cy="230825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8207470" y="457091"/>
                <a:ext cx="479330" cy="4793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6970441" y="584090"/>
                <a:ext cx="230825" cy="230825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7F7F7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Oval 24"/>
            <p:cNvSpPr/>
            <p:nvPr/>
          </p:nvSpPr>
          <p:spPr>
            <a:xfrm>
              <a:off x="457200" y="2126693"/>
              <a:ext cx="479330" cy="47933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0853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371</Words>
  <Application>Microsoft Macintosh PowerPoint</Application>
  <PresentationFormat>On-screen Show (4:3)</PresentationFormat>
  <Paragraphs>77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After the Post-It Notes How to ensure that the service you designed is the one that gets delivered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my story which I will tell you. If it is sweet, tell it to someone again and then some of the thanks will come back to me.</dc:title>
  <dc:creator>Simon</dc:creator>
  <cp:lastModifiedBy>Simon</cp:lastModifiedBy>
  <cp:revision>40</cp:revision>
  <dcterms:created xsi:type="dcterms:W3CDTF">2019-03-05T18:23:26Z</dcterms:created>
  <dcterms:modified xsi:type="dcterms:W3CDTF">2019-03-06T10:55:44Z</dcterms:modified>
</cp:coreProperties>
</file>

<file path=docProps/thumbnail.jpeg>
</file>